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96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0" r:id="rId3"/>
    <p:sldId id="261" r:id="rId4"/>
    <p:sldId id="263" r:id="rId5"/>
    <p:sldId id="265" r:id="rId6"/>
    <p:sldId id="291" r:id="rId7"/>
    <p:sldId id="267" r:id="rId8"/>
    <p:sldId id="273" r:id="rId9"/>
    <p:sldId id="269" r:id="rId10"/>
    <p:sldId id="270" r:id="rId11"/>
    <p:sldId id="271" r:id="rId12"/>
    <p:sldId id="272" r:id="rId13"/>
    <p:sldId id="274" r:id="rId14"/>
    <p:sldId id="280" r:id="rId15"/>
    <p:sldId id="281" r:id="rId16"/>
    <p:sldId id="278" r:id="rId17"/>
    <p:sldId id="290" r:id="rId18"/>
    <p:sldId id="279" r:id="rId19"/>
    <p:sldId id="259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9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5857" autoAdjust="0"/>
  </p:normalViewPr>
  <p:slideViewPr>
    <p:cSldViewPr snapToGrid="0">
      <p:cViewPr varScale="1">
        <p:scale>
          <a:sx n="58" d="100"/>
          <a:sy n="58" d="100"/>
        </p:scale>
        <p:origin x="161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DDB890-272C-4874-9547-FBFBD6052524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B35AC-D679-4DBF-AC7B-7ACB3BDCE4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96531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B011C0-709E-48C1-B8BA-4D48D693D597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D5FBEF-CFF7-4AA7-8C6F-936674EFB1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84971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941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Adversarial</a:t>
            </a:r>
            <a:r>
              <a:rPr lang="zh-TW" altLang="en-US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loss, for domain adaptation from source distribution (i.e., </a:t>
            </a:r>
            <a:r>
              <a:rPr lang="en-US" altLang="zh-TW" sz="1200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nonnormal</a:t>
            </a:r>
            <a:r>
              <a:rPr lang="en-US" altLang="zh-TW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face set)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target distribution (i.e., normal face set) and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adding realism to the synthesized images</a:t>
            </a:r>
            <a:endParaRPr lang="en-US" altLang="zh-TW" sz="1200" b="0" i="1" dirty="0" smtClean="0">
              <a:solidFill>
                <a:srgbClr val="000000"/>
              </a:solidFill>
              <a:latin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Identity</a:t>
            </a:r>
            <a:r>
              <a:rPr lang="zh-TW" altLang="en-US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perception</a:t>
            </a:r>
            <a:r>
              <a:rPr lang="zh-TW" altLang="en-US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loss,</a:t>
            </a:r>
            <a:r>
              <a:rPr lang="zh-TW" altLang="en-US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zh-TW" altLang="en-US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preserving the identity information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b="0" i="1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Proposed by </a:t>
            </a:r>
            <a:r>
              <a:rPr lang="en-US" altLang="zh-TW" dirty="0" err="1" smtClean="0"/>
              <a:t>Arjovsky</a:t>
            </a:r>
            <a:r>
              <a:rPr lang="en-US" altLang="zh-TW" dirty="0" smtClean="0"/>
              <a:t> et al. [2], Wasserstein distance is effective in stabilizing the optimization process of GAN.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We apply WGAN-GP [12] loss in our model instead of original cross entropy loss.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To be specific, the outputs of the discriminators are directly applied to loss function without sigmoid activating.</a:t>
            </a: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比標準 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WGAN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擁有更快的收斂速度，並能生成更高質量的樣本</a:t>
            </a: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提供穩定的 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GAN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訓練方式，幾乎不需要怎麼調參，成功訓練多種針對圖片生成和語言模型的 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GAN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架構</a:t>
            </a: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-</a:t>
            </a:r>
            <a:r>
              <a:rPr lang="zh-TW" altLang="en-US" dirty="0" smtClean="0"/>
              <a:t>判別器最後一層去掉 </a:t>
            </a:r>
            <a:r>
              <a:rPr lang="en-US" altLang="zh-TW" dirty="0" smtClean="0"/>
              <a:t>sigmoid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-</a:t>
            </a:r>
            <a:r>
              <a:rPr lang="zh-TW" altLang="en-US" dirty="0" smtClean="0"/>
              <a:t>生成器和判別器的 </a:t>
            </a:r>
            <a:r>
              <a:rPr lang="en-US" altLang="zh-TW" dirty="0" smtClean="0"/>
              <a:t>loss</a:t>
            </a:r>
            <a:r>
              <a:rPr lang="zh-TW" altLang="en-US" dirty="0" smtClean="0"/>
              <a:t>不取</a:t>
            </a:r>
            <a:r>
              <a:rPr lang="en-US" altLang="zh-TW" dirty="0" smtClean="0"/>
              <a:t>log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-</a:t>
            </a:r>
            <a:r>
              <a:rPr lang="zh-TW" altLang="en-US" dirty="0" smtClean="0"/>
              <a:t>對更新後的權重強制截斷到一定範圍內，比如 </a:t>
            </a:r>
            <a:r>
              <a:rPr lang="en-US" altLang="zh-TW" dirty="0" smtClean="0"/>
              <a:t>[-0.01</a:t>
            </a:r>
            <a:r>
              <a:rPr lang="zh-TW" altLang="en-US" dirty="0" smtClean="0"/>
              <a:t>，</a:t>
            </a:r>
            <a:r>
              <a:rPr lang="en-US" altLang="zh-TW" dirty="0" smtClean="0"/>
              <a:t>0.01]</a:t>
            </a:r>
            <a:r>
              <a:rPr lang="zh-TW" altLang="en-US" dirty="0" smtClean="0"/>
              <a:t>，以滿足論文中提到的</a:t>
            </a:r>
            <a:r>
              <a:rPr lang="en-US" altLang="zh-TW" dirty="0" err="1" smtClean="0"/>
              <a:t>lipschitz</a:t>
            </a:r>
            <a:r>
              <a:rPr lang="en-US" altLang="zh-TW" dirty="0" smtClean="0"/>
              <a:t> </a:t>
            </a:r>
            <a:r>
              <a:rPr lang="zh-TW" altLang="en-US" dirty="0" smtClean="0"/>
              <a:t>連續性條件</a:t>
            </a: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-</a:t>
            </a:r>
            <a:r>
              <a:rPr lang="zh-TW" altLang="en-US" dirty="0" smtClean="0"/>
              <a:t>以上一切好處不需要精心設計的網絡架構，最簡單的多層全連接網絡就可以做到</a:t>
            </a: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-WGAN</a:t>
            </a:r>
            <a:r>
              <a:rPr lang="zh-TW" altLang="en-US" dirty="0" smtClean="0"/>
              <a:t>理論上給出了</a:t>
            </a:r>
            <a:r>
              <a:rPr lang="en-US" altLang="zh-TW" dirty="0" smtClean="0"/>
              <a:t>GAN</a:t>
            </a:r>
            <a:r>
              <a:rPr lang="zh-TW" altLang="en-US" dirty="0" smtClean="0"/>
              <a:t>訓練不穩定的原因，即交叉熵（</a:t>
            </a:r>
            <a:r>
              <a:rPr lang="en-US" altLang="zh-TW" dirty="0" smtClean="0"/>
              <a:t>JS</a:t>
            </a:r>
            <a:r>
              <a:rPr lang="zh-TW" altLang="en-US" dirty="0" smtClean="0"/>
              <a:t>散度）不適合衡量具有不相交部分的分佈之間的距離，轉而使用</a:t>
            </a:r>
            <a:r>
              <a:rPr lang="en-US" altLang="zh-TW" dirty="0" err="1" smtClean="0"/>
              <a:t>wassertein</a:t>
            </a:r>
            <a:r>
              <a:rPr lang="zh-TW" altLang="en-US" dirty="0" smtClean="0"/>
              <a:t>距離去衡量生成數據分佈和真實數據分佈之間的距離，理論上解決了訓練不穩定的問題</a:t>
            </a: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-</a:t>
            </a:r>
            <a:r>
              <a:rPr lang="zh-TW" altLang="en-US" dirty="0" smtClean="0"/>
              <a:t>解決了模式崩潰的（ </a:t>
            </a:r>
            <a:r>
              <a:rPr lang="en-US" altLang="zh-TW" dirty="0" smtClean="0"/>
              <a:t>collapse mode</a:t>
            </a:r>
            <a:r>
              <a:rPr lang="zh-TW" altLang="en-US" dirty="0" smtClean="0"/>
              <a:t>）問題，生成結果多樣性更豐富</a:t>
            </a: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-</a:t>
            </a:r>
            <a:r>
              <a:rPr lang="zh-TW" altLang="en-US" dirty="0" smtClean="0"/>
              <a:t>對 </a:t>
            </a:r>
            <a:r>
              <a:rPr lang="en-US" altLang="zh-TW" dirty="0" smtClean="0"/>
              <a:t>GAN</a:t>
            </a:r>
            <a:r>
              <a:rPr lang="zh-TW" altLang="en-US" dirty="0" smtClean="0"/>
              <a:t>的訓練提供了一個指標，此指標數值越小，表示</a:t>
            </a:r>
            <a:r>
              <a:rPr lang="en-US" altLang="zh-TW" dirty="0" smtClean="0"/>
              <a:t>GAN</a:t>
            </a:r>
            <a:r>
              <a:rPr lang="zh-TW" altLang="en-US" dirty="0" smtClean="0"/>
              <a:t>訓練的越差，反之越好。可以說之前訓練</a:t>
            </a:r>
            <a:r>
              <a:rPr lang="en-US" altLang="zh-TW" dirty="0" smtClean="0"/>
              <a:t>GAN</a:t>
            </a:r>
            <a:r>
              <a:rPr lang="zh-TW" altLang="en-US" dirty="0" smtClean="0"/>
              <a:t>完全就和買彩票一樣，訓練好了算你中獎，沒中獎也不要氣餒，多買幾注吧</a:t>
            </a: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The image-wise adversarial loss would result in distorted face contour and volatile optimization process.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We would like the generator G to behave like an identity matrix when applied to faces from the normal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set.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It is an essential part for both texture information preserving and stable optimization.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We introduce a pixel-wise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consistency before and after face normalization on normal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face, denoted by </a:t>
            </a:r>
            <a:r>
              <a:rPr lang="en-US" altLang="zh-TW" dirty="0" err="1" smtClean="0"/>
              <a:t>Lp</a:t>
            </a: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48168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所提供的臉部影像依慣例分成</a:t>
            </a: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註冊組 </a:t>
            </a:r>
            <a:r>
              <a:rPr lang="en-US" altLang="zh-TW" dirty="0" smtClean="0"/>
              <a:t>(Gallery Set) </a:t>
            </a:r>
            <a:r>
              <a:rPr lang="zh-TW" altLang="en-US" dirty="0" smtClean="0"/>
              <a:t>建立臉部模型之用</a:t>
            </a: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搜尋組 </a:t>
            </a:r>
            <a:r>
              <a:rPr lang="en-US" altLang="zh-TW" dirty="0" smtClean="0"/>
              <a:t>(Probe Set)</a:t>
            </a:r>
            <a:r>
              <a:rPr lang="zh-TW" altLang="en-US" dirty="0" smtClean="0"/>
              <a:t> 測試之用，後者所含的個體不僅包括前者即註冊組 </a:t>
            </a:r>
            <a:r>
              <a:rPr lang="en-US" altLang="zh-TW" dirty="0" smtClean="0"/>
              <a:t>(Gallery set) </a:t>
            </a:r>
            <a:r>
              <a:rPr lang="zh-TW" altLang="en-US" dirty="0" smtClean="0"/>
              <a:t>中的所有個體外，尚包含許多未參與註冊的個體。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97105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2130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37492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FNM is incorporated into two pre-trained face recognition models, </a:t>
            </a:r>
            <a:r>
              <a:rPr lang="en-US" altLang="zh-TW" dirty="0" err="1" smtClean="0"/>
              <a:t>VGGFace</a:t>
            </a:r>
            <a:r>
              <a:rPr lang="en-US" altLang="zh-TW" dirty="0" smtClean="0"/>
              <a:t> [24] and Light CNN [26].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We use FNM as a pre-processing procedure and then apply the same face recognition process.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In Table 1, we evaluate the face recognition performance on our normalized images of IJB-A database with two baselines and other state-of-the-art methods.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The results of VGG-Face [24] and Light CNN [26] demonstrate that FNM has a clear advantage to enhance the performance of face recognition model.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TW" dirty="0" smtClean="0"/>
              <a:t>FNM with Light CNN </a:t>
            </a:r>
            <a:r>
              <a:rPr lang="en-US" altLang="zh-TW" dirty="0" err="1" smtClean="0"/>
              <a:t>achives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10.7% improvement at FAR 0.01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TW" dirty="0" smtClean="0"/>
              <a:t>and 16.4% improvement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at FAR 0.001 on face verification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altLang="zh-TW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TW" dirty="0" smtClean="0"/>
              <a:t>7.5% improvement at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Rank-1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TW" dirty="0" smtClean="0"/>
              <a:t>and 6.0% improvement at Rank-5 on identification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The performance gap with the other methods lies in two points: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1)These methods fine-tune the baseline (Light-CNN) on the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Multi-PIE database,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while our FNM is directly incorporated to face recognition model;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2) These methods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train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with paired data and identity information,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while our FNM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keeps the same training strategy with uncontrolled </a:t>
            </a: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61218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FNM is incorporated into two pre-trained face recognition models, </a:t>
            </a:r>
            <a:r>
              <a:rPr lang="en-US" altLang="zh-TW" dirty="0" err="1" smtClean="0"/>
              <a:t>VGGFace</a:t>
            </a:r>
            <a:r>
              <a:rPr lang="en-US" altLang="zh-TW" dirty="0" smtClean="0"/>
              <a:t> [24] and Light CNN [26].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We use FNM as a pre-processing procedure and then apply the same face recognition process.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In Table 1, we evaluate the face recognition performance on our normalized images of IJB-A database with two baselines and other state-of-the-art methods.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The results of VGG-Face [24] and Light CNN [26] demonstrate that FNM has a clear advantage to enhance the performance of face recognition model.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TW" dirty="0" smtClean="0"/>
              <a:t>FNM with Light CNN </a:t>
            </a:r>
            <a:r>
              <a:rPr lang="en-US" altLang="zh-TW" dirty="0" err="1" smtClean="0"/>
              <a:t>achives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10.7% improvement at FAR 0.01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TW" dirty="0" smtClean="0"/>
              <a:t>and 16.4% improvement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at FAR 0.001 on face verification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altLang="zh-TW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TW" dirty="0" smtClean="0"/>
              <a:t>7.5% improvement at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Rank-1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TW" dirty="0" smtClean="0"/>
              <a:t>and 6.0% improvement at Rank-5 on identification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The performance gap with the other methods lies in two points: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1)These methods fine-tune the baseline (Light-CNN) on the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Multi-PIE database,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while our FNM is directly incorporated to face recognition model;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2) These methods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train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with paired data and identity information,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while our FNM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keeps the same training strategy with uncontrolled </a:t>
            </a: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180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expert network: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Produce face identity features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Preserve identity</a:t>
            </a:r>
            <a:r>
              <a:rPr lang="zh-TW" altLang="en-US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generator employ</a:t>
            </a:r>
            <a:r>
              <a:rPr lang="zh-TW" altLang="en-US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high-level semantic feature instead of image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zh-TW" sz="2400" b="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TW" sz="2400" b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Pixel-wise loss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Stabilizing training optimization and high quality result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zh-TW" sz="2400" b="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TW" sz="2400" b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attention mechanism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Refine local texture</a:t>
            </a:r>
            <a:endParaRPr lang="en-US" altLang="zh-TW" sz="2200" b="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3525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Identity feature</a:t>
            </a:r>
            <a:r>
              <a:rPr lang="zh-TW" altLang="en-US" dirty="0" smtClean="0"/>
              <a:t> 人體特徵</a:t>
            </a:r>
            <a:endParaRPr lang="en-US" altLang="zh-TW" dirty="0" smtClean="0"/>
          </a:p>
          <a:p>
            <a:r>
              <a:rPr lang="zh-TW" altLang="en-US" dirty="0" smtClean="0"/>
              <a:t>表現好的 </a:t>
            </a:r>
            <a:r>
              <a:rPr lang="en-US" altLang="zh-TW" dirty="0" smtClean="0"/>
              <a:t>features similarity of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normalized face and input face, it can keep the identity of</a:t>
            </a:r>
          </a:p>
          <a:p>
            <a:r>
              <a:rPr lang="en-US" altLang="zh-TW" dirty="0" smtClean="0"/>
              <a:t>face during the transformation</a:t>
            </a:r>
          </a:p>
          <a:p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Normalized faces are similar in outline but different in detail, so the generator’s task is arduous without paired data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4811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First, we introduce a new term of pixel-wise loss in unpaired data problem. </a:t>
            </a:r>
          </a:p>
          <a:p>
            <a:r>
              <a:rPr lang="en-US" altLang="zh-TW" dirty="0" smtClean="0"/>
              <a:t>When the generator reconstructs normal face to itself, a pixel-wise loss could be applied to stabilize the optimization process. 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Second, face attention mechanism is proposed to refine local facial texture. </a:t>
            </a:r>
          </a:p>
          <a:p>
            <a:r>
              <a:rPr lang="en-US" altLang="zh-TW" dirty="0" smtClean="0"/>
              <a:t>Without any assistant techniques (e.g., 3D face model and landmark localization), our face attention model is simple but effective. </a:t>
            </a:r>
          </a:p>
          <a:p>
            <a:r>
              <a:rPr lang="en-US" altLang="zh-TW" dirty="0" smtClean="0"/>
              <a:t>Unlike previous methods that crop local areas of input face with landmark localization, we construct a series of attention discriminators in the fixed areas of generated normalized face. With the prior knowledge of facial attribute, attention discriminators would automatically enhance the quality of local facial texture.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8091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92608" lvl="1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Conditional GAN (Mirza and </a:t>
            </a:r>
            <a:r>
              <a:rPr lang="en-US" altLang="zh-TW" sz="2400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Osindero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 </a:t>
            </a:r>
          </a:p>
          <a:p>
            <a:pPr marL="292608" lvl="1" indent="0">
              <a:buFont typeface="Arial" panose="020B0604020202020204" pitchFamily="34" charset="0"/>
              <a:buNone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the generator and discriminator for effective image-to-image generating</a:t>
            </a:r>
          </a:p>
          <a:p>
            <a:pPr marL="292608" lvl="1" indent="0">
              <a:buFont typeface="Arial" panose="020B0604020202020204" pitchFamily="34" charset="0"/>
              <a:buNone/>
            </a:pPr>
            <a:endParaRPr lang="en-US" altLang="zh-TW" sz="24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2608" lvl="1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Wasserstein GAN (WGAN, </a:t>
            </a:r>
            <a:r>
              <a:rPr lang="en-US" altLang="zh-TW" sz="2400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Arjovsky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al):</a:t>
            </a:r>
          </a:p>
          <a:p>
            <a:pPr marL="292608" lvl="1" indent="0">
              <a:buFont typeface="Arial" panose="020B0604020202020204" pitchFamily="34" charset="0"/>
              <a:buNone/>
            </a:pPr>
            <a:r>
              <a:rPr lang="en-US" altLang="zh-TW" sz="2200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Wassertain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distance makes progress toward stable training of GANs.</a:t>
            </a:r>
          </a:p>
          <a:p>
            <a:pPr marL="292608" lvl="1" indent="0">
              <a:buFont typeface="Arial" panose="020B0604020202020204" pitchFamily="34" charset="0"/>
              <a:buNone/>
            </a:pPr>
            <a:endParaRPr lang="en-US" altLang="zh-TW" sz="22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2608" lvl="1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 face model (</a:t>
            </a:r>
            <a:r>
              <a:rPr lang="en-US" altLang="zh-TW" sz="2400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Hassner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al.):</a:t>
            </a:r>
          </a:p>
          <a:p>
            <a:pPr marL="292608" lvl="1" indent="0">
              <a:buFont typeface="Arial" panose="020B0604020202020204" pitchFamily="34" charset="0"/>
              <a:buNone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 and produce frontal face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endParaRPr lang="en-US" altLang="zh-TW" sz="24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2608" lvl="1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3DMM (Zhu et al.):</a:t>
            </a:r>
          </a:p>
          <a:p>
            <a:pPr marL="292608" lvl="1" indent="0">
              <a:buFont typeface="Arial" panose="020B0604020202020204" pitchFamily="34" charset="0"/>
              <a:buNone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fidelity pose and expression normalization method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endParaRPr lang="en-US" altLang="zh-TW" sz="26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2608" lvl="1" indent="0">
              <a:buFont typeface="Arial" panose="020B0604020202020204" pitchFamily="34" charset="0"/>
              <a:buNone/>
            </a:pPr>
            <a:r>
              <a:rPr lang="en-US" altLang="zh-TW" sz="2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FF GAN</a:t>
            </a:r>
          </a:p>
          <a:p>
            <a:pPr marL="292608" lvl="1" indent="0">
              <a:buFont typeface="Arial" panose="020B0604020202020204" pitchFamily="34" charset="0"/>
              <a:buNone/>
            </a:pPr>
            <a:r>
              <a:rPr lang="en-US" altLang="zh-TW" sz="2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TP-GAN</a:t>
            </a:r>
          </a:p>
          <a:p>
            <a:pPr marL="292608" lvl="1" indent="0">
              <a:buFont typeface="Arial" panose="020B0604020202020204" pitchFamily="34" charset="0"/>
              <a:buNone/>
            </a:pPr>
            <a:r>
              <a:rPr lang="en-US" altLang="zh-TW" sz="2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PIM</a:t>
            </a:r>
          </a:p>
          <a:p>
            <a:pPr marL="292608" lvl="1" indent="0">
              <a:buFont typeface="Arial" panose="020B0604020202020204" pitchFamily="34" charset="0"/>
              <a:buNone/>
            </a:pPr>
            <a:endParaRPr lang="en-US" altLang="zh-TW" sz="22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357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821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(a)</a:t>
            </a:r>
            <a:r>
              <a:rPr lang="zh-TW" altLang="en-US" dirty="0" smtClean="0"/>
              <a:t>為前饋神經網路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744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Most previous works</a:t>
            </a:r>
            <a:r>
              <a:rPr lang="zh-TW" altLang="en-US" dirty="0" smtClean="0"/>
              <a:t> </a:t>
            </a:r>
            <a:r>
              <a:rPr lang="en-US" altLang="zh-TW" dirty="0" smtClean="0"/>
              <a:t>only use face model to maintain perceptual similarity of</a:t>
            </a:r>
            <a:r>
              <a:rPr lang="zh-TW" altLang="en-US" dirty="0" smtClean="0"/>
              <a:t> </a:t>
            </a:r>
            <a:r>
              <a:rPr lang="en-US" altLang="zh-TW" dirty="0" smtClean="0"/>
              <a:t>generated face and input face. </a:t>
            </a:r>
          </a:p>
          <a:p>
            <a:r>
              <a:rPr lang="en-US" altLang="zh-TW" dirty="0" smtClean="0"/>
              <a:t>In our model, </a:t>
            </a:r>
            <a:r>
              <a:rPr lang="en-US" altLang="zh-TW" dirty="0" smtClean="0">
                <a:solidFill>
                  <a:srgbClr val="FF0000"/>
                </a:solidFill>
              </a:rPr>
              <a:t>face recognition network is also used as encoder network </a:t>
            </a:r>
            <a:r>
              <a:rPr lang="en-US" altLang="zh-TW" dirty="0" smtClean="0"/>
              <a:t>to initially</a:t>
            </a:r>
          </a:p>
          <a:p>
            <a:r>
              <a:rPr lang="en-US" altLang="zh-TW" dirty="0" smtClean="0"/>
              <a:t>distill identity information and </a:t>
            </a:r>
            <a:r>
              <a:rPr lang="en-US" altLang="zh-TW" dirty="0" err="1" smtClean="0"/>
              <a:t>dispell</a:t>
            </a:r>
            <a:r>
              <a:rPr lang="en-US" altLang="zh-TW" dirty="0" smtClean="0"/>
              <a:t> non-identity information.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we employ a publicly-available face expert network, VGG-Face2 [4] network, </a:t>
            </a:r>
          </a:p>
          <a:p>
            <a:r>
              <a:rPr lang="en-US" altLang="zh-TW" dirty="0" smtClean="0"/>
              <a:t>both as the encoder of generator </a:t>
            </a:r>
            <a:r>
              <a:rPr lang="en-US" altLang="zh-TW" dirty="0" err="1" smtClean="0"/>
              <a:t>Genc</a:t>
            </a:r>
            <a:r>
              <a:rPr lang="en-US" altLang="zh-TW" dirty="0" smtClean="0"/>
              <a:t> and as a source of identity loss.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Our assumption is that the face expert network is a strong prior knowledge on face recognition. </a:t>
            </a:r>
          </a:p>
          <a:p>
            <a:r>
              <a:rPr lang="en-US" altLang="zh-TW" dirty="0" smtClean="0"/>
              <a:t>In response, we keep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the face expert network fixed and do not update its parameters during training. </a:t>
            </a:r>
          </a:p>
          <a:p>
            <a:r>
              <a:rPr lang="en-US" altLang="zh-TW" dirty="0" smtClean="0"/>
              <a:t>For preserving face identity, </a:t>
            </a:r>
          </a:p>
          <a:p>
            <a:r>
              <a:rPr lang="en-US" altLang="zh-TW" dirty="0" smtClean="0"/>
              <a:t>we penalize the feature distance between normalized face and input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face.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Both employed in generator and used for identity preserving, the face expert network 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where H, W, and C denote the image height, width, and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channel number respectively, </a:t>
            </a:r>
          </a:p>
          <a:p>
            <a:r>
              <a:rPr lang="en-US" altLang="zh-TW" dirty="0" smtClean="0"/>
              <a:t>and D is the size of feature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vector.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3197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 smtClean="0"/>
              <a:t>Gdec</a:t>
            </a:r>
            <a:r>
              <a:rPr lang="en-US" altLang="zh-TW" dirty="0" smtClean="0"/>
              <a:t> is constructed to make a further effort on </a:t>
            </a:r>
          </a:p>
          <a:p>
            <a:r>
              <a:rPr lang="en-US" altLang="zh-TW" dirty="0" smtClean="0"/>
              <a:t>distilling identity by recovering a normalized face.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Term of normal-to-normal mapping can introduce pixel-wise loss, </a:t>
            </a:r>
          </a:p>
          <a:p>
            <a:r>
              <a:rPr lang="en-US" altLang="zh-TW" dirty="0" smtClean="0"/>
              <a:t>which guides and stabilizes the optimization of GAN in condition of unpaired data. </a:t>
            </a:r>
          </a:p>
          <a:p>
            <a:endParaRPr lang="en-US" altLang="zh-TW" dirty="0" smtClean="0"/>
          </a:p>
          <a:p>
            <a:r>
              <a:rPr lang="en-US" altLang="zh-TW" dirty="0" err="1" smtClean="0"/>
              <a:t>Gdec</a:t>
            </a:r>
            <a:r>
              <a:rPr lang="zh-TW" altLang="en-US" dirty="0" smtClean="0"/>
              <a:t>包含了多層</a:t>
            </a:r>
            <a:endParaRPr lang="en-US" altLang="zh-TW" dirty="0" smtClean="0"/>
          </a:p>
          <a:p>
            <a:r>
              <a:rPr lang="en-US" altLang="zh-TW" dirty="0" smtClean="0"/>
              <a:t> (transposed</a:t>
            </a:r>
            <a:r>
              <a:rPr lang="zh-TW" altLang="en-US" dirty="0" smtClean="0"/>
              <a:t> </a:t>
            </a:r>
            <a:r>
              <a:rPr lang="en-US" altLang="zh-TW" dirty="0" smtClean="0"/>
              <a:t>convolution layer [9], </a:t>
            </a:r>
            <a:r>
              <a:rPr lang="en-US" altLang="zh-TW" dirty="0" err="1" smtClean="0"/>
              <a:t>ReLU</a:t>
            </a:r>
            <a:r>
              <a:rPr lang="en-US" altLang="zh-TW" dirty="0" smtClean="0"/>
              <a:t> layer and Residual block [14])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Meanwhile, preserving the identity information is crucial for face recognition. </a:t>
            </a:r>
          </a:p>
          <a:p>
            <a:r>
              <a:rPr lang="en-US" altLang="zh-TW" dirty="0" smtClean="0"/>
              <a:t>Employing face expert network in</a:t>
            </a:r>
            <a:r>
              <a:rPr lang="zh-TW" altLang="en-US" dirty="0" smtClean="0"/>
              <a:t> </a:t>
            </a:r>
            <a:r>
              <a:rPr lang="en-US" altLang="zh-TW" dirty="0" smtClean="0"/>
              <a:t>generator is an essential part in our model.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377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crop the regions of eyes, nose, mouth and face to construct</a:t>
            </a:r>
            <a:r>
              <a:rPr lang="zh-TW" altLang="en-US" dirty="0" smtClean="0"/>
              <a:t> </a:t>
            </a:r>
            <a:r>
              <a:rPr lang="en-US" altLang="zh-TW" dirty="0" smtClean="0"/>
              <a:t>face attention discriminators, (D2-D5)</a:t>
            </a:r>
          </a:p>
          <a:p>
            <a:r>
              <a:rPr lang="en-US" altLang="zh-TW" dirty="0" smtClean="0"/>
              <a:t>while an addition discriminator receives the entire image.(D1)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Different from general image generation task, face synthesis attaches great importance to local facial texture. 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Unlike previous works that crop attention regions of input image, our FNM pays attention on fixed regions of output normalized face.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5FBEF-CFF7-4AA7-8C6F-936674EFB106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2922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33C23-0ABF-4860-84A6-27D9BD2C2385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517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A1DD-4B42-46FF-A87B-B2C1168CCC9B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2891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1DDB-C640-4759-B20C-F918B055867A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734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1B07B-6761-49C6-AF5D-2DA6ECF42D47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1836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CD983-EAF6-4E09-8925-BEEEAB334F5A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823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0D02C-1418-472C-8D4E-BDE5FA0A827F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2702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5C350-742D-40F8-8474-0C3C54F16EBD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3365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E764B-D426-4BC1-89F0-391071267EB8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5555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003B-F510-44A6-ABA2-F1314EEB58BE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6353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5708BDB-0294-4175-9658-DB9F4894B63C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5252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B2375-B8D6-48D2-99BB-253660219000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1696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4E11138-ED3C-44CE-935B-7AF6E1D1EF11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A38D370-E555-49CE-9B0F-08382B162A36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13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701.04851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982547" y="1426662"/>
            <a:ext cx="6836920" cy="191434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altLang="zh-TW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Unsupervised Face Normalization with Extreme Pose and Expression in the </a:t>
            </a:r>
            <a:r>
              <a:rPr lang="en-US" altLang="zh-TW" sz="32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Wild</a:t>
            </a:r>
            <a:endParaRPr lang="zh-TW" altLang="en-US" sz="32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26348" y="4658819"/>
            <a:ext cx="10061171" cy="975916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altLang="zh-TW" sz="2000" cap="none" spc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Supervisor: Jun-Cheng Chen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altLang="zh-TW" sz="2000" cap="none" spc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Speaker: Yu-</a:t>
            </a:r>
            <a:r>
              <a:rPr lang="en-US" altLang="zh-TW" sz="2000" cap="none" spc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Ju</a:t>
            </a:r>
            <a:r>
              <a:rPr lang="en-US" altLang="zh-TW" sz="2000" cap="none" spc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Ku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TW" sz="2800" cap="none" spc="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2019/10/18</a:t>
            </a:r>
            <a:endParaRPr lang="zh-TW" altLang="en-US" sz="2800" cap="none" spc="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826348" y="3341007"/>
            <a:ext cx="10976186" cy="9313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Aft>
                <a:spcPts val="1500"/>
              </a:spcAft>
            </a:pPr>
            <a:r>
              <a:rPr lang="en-US" altLang="zh-TW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Qian, Y., Deng, W., &amp; Hu, J. (2019). Unsupervised Face Normalization With Extreme Pose and Expression in the Wild. In Proceedings of the IEEE Conference on Computer Vision and Pattern Recognition (pp. 9851-9858</a:t>
            </a:r>
            <a:r>
              <a:rPr lang="en-US" altLang="zh-TW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altLang="zh-TW" sz="2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49" y="1287625"/>
            <a:ext cx="4674066" cy="220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985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Generator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795364"/>
                <a:ext cx="10058400" cy="4351282"/>
              </a:xfrm>
            </p:spPr>
            <p:txBody>
              <a:bodyPr vert="horz" lIns="0" tIns="45720" rIns="0" bIns="45720" rtlCol="0">
                <a:normAutofit lnSpcReduction="10000"/>
              </a:bodyPr>
              <a:lstStyle/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𝐺</m:t>
                    </m:r>
                    <m:r>
                      <a:rPr lang="en-US" altLang="zh-TW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TW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𝐺𝑒𝑛𝑐</m:t>
                    </m:r>
                    <m:r>
                      <a:rPr lang="en-US" altLang="zh-TW" sz="24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°</m:t>
                    </m:r>
                    <m:r>
                      <a:rPr lang="en-US" altLang="zh-TW" sz="2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𝐺</m:t>
                    </m:r>
                    <m:r>
                      <a:rPr lang="en-US" altLang="zh-TW" sz="2400" b="0" i="1" baseline="-2500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𝑑𝑒𝑐</m:t>
                    </m:r>
                  </m:oMath>
                </a14:m>
                <a:endParaRPr lang="en-US" altLang="zh-TW" sz="2400" b="0" baseline="-25000" dirty="0" smtClean="0">
                  <a:solidFill>
                    <a:srgbClr val="000000"/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Non-normal to normal</a:t>
                </a: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acc>
                    <m:r>
                      <a:rPr lang="en-US" altLang="zh-TW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:</m:t>
                    </m:r>
                    <m:r>
                      <a:rPr lang="en-US" altLang="zh-TW" sz="22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TW" sz="22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𝐺𝑑</m:t>
                    </m:r>
                    <m:r>
                      <a:rPr lang="en-US" altLang="zh-TW" sz="2200" i="1" baseline="-2500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𝑒𝑐</m:t>
                    </m:r>
                    <m:d>
                      <m:dPr>
                        <m:ctrlP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</m:t>
                        </m:r>
                        <m:r>
                          <a:rPr lang="en-US" altLang="zh-TW" sz="2200" i="1" baseline="-250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𝑒𝑛𝑐</m:t>
                        </m:r>
                        <m:d>
                          <m:dPr>
                            <m:ctrlP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	</a:t>
                </a:r>
              </a:p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Normal to normal</a:t>
                </a: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en-US" altLang="zh-TW" sz="22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: </m:t>
                    </m:r>
                    <m:r>
                      <a:rPr lang="en-US" altLang="zh-TW" sz="22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TW" sz="22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𝐺𝑑</m:t>
                    </m:r>
                    <m:r>
                      <a:rPr lang="en-US" altLang="zh-TW" sz="2200" i="1" baseline="-2500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𝑒𝑐</m:t>
                    </m:r>
                    <m:d>
                      <m:dPr>
                        <m:ctrlP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</m:t>
                        </m:r>
                        <m:r>
                          <a:rPr lang="en-US" altLang="zh-TW" sz="2200" i="1" baseline="-250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𝑒𝑛𝑐</m:t>
                        </m:r>
                        <m:d>
                          <m:dPr>
                            <m:ctrlPr>
                              <a:rPr lang="en-US" altLang="zh-TW" sz="22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d>
                      </m:e>
                    </m:d>
                  </m:oMath>
                </a14:m>
                <a:endParaRPr lang="en-US" altLang="zh-TW" sz="2200" dirty="0" smtClean="0">
                  <a:solidFill>
                    <a:srgbClr val="000000"/>
                  </a:solidFill>
                  <a:latin typeface="Times New Roman" panose="020206030504050203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Pixel-wise loss</a:t>
                </a:r>
              </a:p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Decoder:</a:t>
                </a: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Fully convolutional network</a:t>
                </a: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1×1 </a:t>
                </a:r>
                <a:r>
                  <a:rPr lang="en-US" altLang="zh-TW" sz="2200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convolution </a:t>
                </a:r>
                <a14:m>
                  <m:oMath xmlns:m="http://schemas.openxmlformats.org/officeDocument/2006/math">
                    <m:groupChr>
                      <m:groupChrPr>
                        <m:chr m:val="→"/>
                        <m:vertJc m:val="bot"/>
                        <m:ctrlPr>
                          <a:rPr lang="en-US" altLang="zh-TW" sz="220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groupChrPr>
                      <m:e>
                        <m:r>
                          <m:rPr>
                            <m:nor/>
                          </m:rPr>
                          <a:rPr lang="en-US" altLang="zh-TW" sz="2200" i="0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yields</m:t>
                        </m:r>
                      </m:e>
                    </m:groupChr>
                  </m:oMath>
                </a14:m>
                <a:r>
                  <a:rPr lang="zh-TW" altLang="en-US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224×224×3</a:t>
                </a:r>
                <a:r>
                  <a:rPr lang="zh-TW" altLang="en-US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RGB </a:t>
                </a:r>
                <a:r>
                  <a:rPr lang="en-US" altLang="zh-TW" sz="2200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values</a:t>
                </a:r>
              </a:p>
            </p:txBody>
          </p:sp>
        </mc:Choice>
        <mc:Fallback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795364"/>
                <a:ext cx="10058400" cy="4351282"/>
              </a:xfrm>
              <a:blipFill rotWithShape="0">
                <a:blip r:embed="rId3"/>
                <a:stretch>
                  <a:fillRect l="-1697" t="-140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66B0B-BB42-4661-87E9-5DC8270309D7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2430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attention discriminators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80" y="2279736"/>
            <a:ext cx="10058400" cy="3589357"/>
          </a:xfrm>
        </p:spPr>
        <p:txBody>
          <a:bodyPr vert="horz" lIns="0" tIns="45720" rIns="0" bIns="45720" rtlCol="0">
            <a:normAutofit/>
          </a:bodyPr>
          <a:lstStyle/>
          <a:p>
            <a:pPr marL="288000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Distinguish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between real 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generated normal 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</a:t>
            </a:r>
            <a:r>
              <a:rPr lang="zh-TW" alt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images</a:t>
            </a:r>
          </a:p>
          <a:p>
            <a:pPr marL="288000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Local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facial texture</a:t>
            </a:r>
          </a:p>
          <a:p>
            <a:pPr marL="288000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zh-TW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97C2A-A528-4529-8571-E022E6B4ADBE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10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9002" y="3306567"/>
            <a:ext cx="7401841" cy="2711816"/>
          </a:xfrm>
          <a:prstGeom prst="rect">
            <a:avLst/>
          </a:prstGeom>
        </p:spPr>
      </p:pic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0896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Loss function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766153"/>
                <a:ext cx="10058400" cy="3640734"/>
              </a:xfrm>
            </p:spPr>
            <p:txBody>
              <a:bodyPr vert="horz" lIns="0" tIns="45720" rIns="0" bIns="45720" rtlCol="0">
                <a:normAutofit/>
              </a:bodyPr>
              <a:lstStyle/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Synthesized </a:t>
                </a:r>
                <a:r>
                  <a:rPr lang="en-US" altLang="zh-TW" sz="24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face should keep the identity of the input face and look </a:t>
                </a: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</a:t>
                </a:r>
              </a:p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Adversarial</a:t>
                </a:r>
                <a:r>
                  <a:rPr lang="zh-TW" altLang="en-US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loss</a:t>
                </a:r>
                <a:endParaRPr lang="en-US" altLang="zh-TW" sz="2400" b="0" i="1" dirty="0" smtClean="0">
                  <a:solidFill>
                    <a:srgbClr val="000000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TW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altLang="zh-TW" sz="2200" b="0" i="1" baseline="-2500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𝑎𝑑𝑣</m:t>
                    </m:r>
                    <m:r>
                      <a:rPr lang="en-US" altLang="zh-TW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p>
                      <m:e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𝐷</m:t>
                        </m:r>
                        <m:r>
                          <a:rPr lang="en-US" altLang="zh-TW" sz="2200" b="0" i="1" baseline="-250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  <m:d>
                          <m:dPr>
                            <m:ctrlP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̃"/>
                                <m:ctrlPr>
                                  <a:rPr lang="en-US" altLang="zh-TW" sz="22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TW" sz="22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</m:acc>
                            <m:r>
                              <a:rPr lang="en-US" altLang="zh-TW" sz="2200" b="0" i="1" baseline="-2500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e>
                        </m:d>
                      </m:e>
                    </m:nary>
                    <m:r>
                      <a:rPr lang="en-US" altLang="zh-TW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altLang="zh-TW" sz="22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p>
                      <m:e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𝐷</m:t>
                        </m:r>
                        <m:r>
                          <a:rPr lang="en-US" altLang="zh-TW" sz="2200" i="1" baseline="-250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  <m:d>
                          <m:dPr>
                            <m:ctrlPr>
                              <a:rPr lang="en-US" altLang="zh-TW" sz="22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̃"/>
                                <m:ctrlPr>
                                  <a:rPr lang="en-US" altLang="zh-TW" sz="22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TW" sz="22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𝑦</m:t>
                                </m:r>
                              </m:e>
                            </m:acc>
                            <m:r>
                              <a:rPr lang="en-US" altLang="zh-TW" sz="2200" i="1" baseline="-250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e>
                        </m:d>
                      </m:e>
                    </m:nary>
                    <m:r>
                      <a:rPr lang="en-US" altLang="zh-TW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altLang="zh-TW" sz="22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p>
                      <m:e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𝐷</m:t>
                        </m:r>
                        <m:r>
                          <a:rPr lang="en-US" altLang="zh-TW" sz="2200" i="1" baseline="-250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  <m:d>
                          <m:dPr>
                            <m:ctrlPr>
                              <a:rPr lang="en-US" altLang="zh-TW" sz="22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  <m:r>
                              <a:rPr lang="en-US" altLang="zh-TW" sz="2200" i="1" baseline="-250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e>
                        </m:d>
                      </m:e>
                    </m:nary>
                  </m:oMath>
                </a14:m>
                <a:endParaRPr lang="en-US" altLang="zh-TW" sz="2200" dirty="0" smtClean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Identity</a:t>
                </a:r>
                <a:r>
                  <a:rPr lang="zh-TW" altLang="en-US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24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perception</a:t>
                </a:r>
                <a:r>
                  <a:rPr lang="zh-TW" altLang="en-US" sz="24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loss</a:t>
                </a:r>
                <a:endParaRPr lang="en-US" altLang="zh-TW" sz="2400" b="0" i="1" dirty="0" smtClean="0">
                  <a:solidFill>
                    <a:srgbClr val="000000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TW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altLang="zh-TW" sz="2200" b="0" i="1" baseline="-2500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𝑖𝑝</m:t>
                    </m:r>
                    <m:r>
                      <a:rPr lang="en-US" altLang="zh-TW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‖"/>
                        <m:endChr m:val="‖"/>
                        <m:ctrlP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</m:t>
                        </m:r>
                        <m:r>
                          <a:rPr lang="en-US" altLang="zh-TW" sz="2200" b="0" i="1" baseline="-250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𝑒𝑛𝑐</m:t>
                        </m:r>
                        <m:d>
                          <m:dPr>
                            <m:ctrlP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𝐺𝑒</m:t>
                        </m:r>
                        <m:r>
                          <a:rPr lang="en-US" altLang="zh-TW" sz="2200" b="0" i="1" baseline="-250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𝑛𝑐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acc>
                          <m:accPr>
                            <m:chr m:val="̃"/>
                            <m:ctrlP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d>
                    <m:f>
                      <m:fPr>
                        <m:type m:val="noBar"/>
                        <m:ctrlP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altLang="zh-TW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begChr m:val="‖"/>
                        <m:endChr m:val="‖"/>
                        <m:ctrlP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</m:t>
                        </m:r>
                        <m:r>
                          <a:rPr lang="en-US" altLang="zh-TW" sz="2200" i="1" baseline="-250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𝑒𝑛𝑐</m:t>
                        </m:r>
                        <m:d>
                          <m:dPr>
                            <m:ctrlPr>
                              <a:rPr lang="en-US" altLang="zh-TW" sz="22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d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𝐺𝑒</m:t>
                        </m:r>
                        <m:r>
                          <a:rPr lang="en-US" altLang="zh-TW" sz="2200" i="1" baseline="-250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𝑛𝑐</m:t>
                        </m:r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acc>
                          <m:accPr>
                            <m:chr m:val="̃"/>
                            <m:ctrlPr>
                              <a:rPr lang="en-US" altLang="zh-TW" sz="22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</m:acc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d>
                    <m:f>
                      <m:fPr>
                        <m:type m:val="noBar"/>
                        <m:ctrlP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a:rPr lang="en-US" altLang="zh-TW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altLang="zh-TW" sz="2200" dirty="0" smtClean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Wasserstein distance </a:t>
                </a: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[9]</a:t>
                </a:r>
                <a:endParaRPr lang="en-US" altLang="zh-TW" sz="2200" dirty="0" smtClean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b="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Pixel-wise </a:t>
                </a:r>
                <a:r>
                  <a:rPr lang="en-US" altLang="zh-TW" sz="24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loss </a:t>
                </a:r>
                <a14:m>
                  <m:oMath xmlns:m="http://schemas.openxmlformats.org/officeDocument/2006/math">
                    <m:r>
                      <a:rPr lang="en-US" altLang="zh-TW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𝐿𝑝</m:t>
                    </m:r>
                    <m:r>
                      <a:rPr lang="en-US" altLang="zh-TW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𝑊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m:rPr>
                            <m:brk m:alnAt="23"/>
                          </m:rP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𝑊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altLang="zh-TW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  <m:r>
                              <a:rPr lang="en-US" altLang="zh-TW" sz="2200" b="0" i="1" baseline="-2500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𝑤</m:t>
                            </m:r>
                            <m:r>
                              <a:rPr lang="en-US" altLang="zh-TW" sz="2200" b="0" i="1" baseline="-2500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 </m:t>
                            </m:r>
                            <m:r>
                              <a:rPr lang="en-US" altLang="zh-TW" sz="2200" b="0" i="1" baseline="-2500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h</m:t>
                            </m:r>
                            <m:r>
                              <a:rPr lang="en-US" altLang="zh-TW" sz="2200" b="0" i="1" baseline="-2500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 </m:t>
                            </m:r>
                            <m:r>
                              <a:rPr lang="en-US" altLang="zh-TW" sz="2200" b="0" i="1" baseline="-2500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  <m:r>
                              <a:rPr lang="en-US" altLang="zh-TW" sz="22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acc>
                              <m:accPr>
                                <m:chr m:val="̃"/>
                                <m:ctrlPr>
                                  <a:rPr lang="en-US" altLang="zh-TW" sz="22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TW" sz="22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𝑦</m:t>
                                </m:r>
                              </m:e>
                            </m:acc>
                            <m:r>
                              <a:rPr lang="en-US" altLang="zh-TW" sz="2200" b="0" i="1" baseline="-2500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𝑤</m:t>
                            </m:r>
                            <m:r>
                              <a:rPr lang="en-US" altLang="zh-TW" sz="2200" b="0" i="1" baseline="-2500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 </m:t>
                            </m:r>
                            <m:r>
                              <a:rPr lang="en-US" altLang="zh-TW" sz="2200" b="0" i="1" baseline="-2500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h</m:t>
                            </m:r>
                            <m:r>
                              <a:rPr lang="en-US" altLang="zh-TW" sz="2200" b="0" i="1" baseline="-2500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 </m:t>
                            </m:r>
                            <m:r>
                              <a:rPr lang="en-US" altLang="zh-TW" sz="2200" b="0" i="1" baseline="-2500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</m:d>
                      </m:e>
                    </m:nary>
                  </m:oMath>
                </a14:m>
                <a:endParaRPr lang="en-US" altLang="zh-TW" sz="2200" b="0" dirty="0" smtClean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766153"/>
                <a:ext cx="10058400" cy="3640734"/>
              </a:xfrm>
              <a:blipFill rotWithShape="0">
                <a:blip r:embed="rId3"/>
                <a:stretch>
                  <a:fillRect l="-1697" t="-134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465E2-F8C6-47EC-B198-2D6E29F1D804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1037455" y="6057109"/>
            <a:ext cx="1050518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 smtClean="0"/>
              <a:t>[9</a:t>
            </a:r>
            <a:r>
              <a:rPr lang="en-US" altLang="zh-TW" sz="1050" dirty="0"/>
              <a:t>] I. </a:t>
            </a:r>
            <a:r>
              <a:rPr lang="en-US" altLang="zh-TW" sz="1050" dirty="0" err="1"/>
              <a:t>Gulrajani</a:t>
            </a:r>
            <a:r>
              <a:rPr lang="en-US" altLang="zh-TW" sz="1050" dirty="0"/>
              <a:t>, F. Ahmed, M. </a:t>
            </a:r>
            <a:r>
              <a:rPr lang="en-US" altLang="zh-TW" sz="1050" dirty="0" err="1"/>
              <a:t>Arjovsky</a:t>
            </a:r>
            <a:r>
              <a:rPr lang="en-US" altLang="zh-TW" sz="1050" dirty="0"/>
              <a:t>, V. </a:t>
            </a:r>
            <a:r>
              <a:rPr lang="en-US" altLang="zh-TW" sz="1050" dirty="0" err="1"/>
              <a:t>Dumoulin</a:t>
            </a:r>
            <a:r>
              <a:rPr lang="en-US" altLang="zh-TW" sz="1050" dirty="0"/>
              <a:t>, </a:t>
            </a:r>
            <a:r>
              <a:rPr lang="en-US" altLang="zh-TW" sz="1050" dirty="0" smtClean="0"/>
              <a:t>and A</a:t>
            </a:r>
            <a:r>
              <a:rPr lang="en-US" altLang="zh-TW" sz="1050" dirty="0"/>
              <a:t>. </a:t>
            </a:r>
            <a:r>
              <a:rPr lang="en-US" altLang="zh-TW" sz="1050" dirty="0" err="1"/>
              <a:t>Courville</a:t>
            </a:r>
            <a:r>
              <a:rPr lang="en-US" altLang="zh-TW" sz="1050" dirty="0"/>
              <a:t>. Improved training of </a:t>
            </a:r>
            <a:r>
              <a:rPr lang="en-US" altLang="zh-TW" sz="1050" dirty="0" err="1"/>
              <a:t>wasserstein</a:t>
            </a:r>
            <a:r>
              <a:rPr lang="en-US" altLang="zh-TW" sz="1050" dirty="0"/>
              <a:t> </a:t>
            </a:r>
            <a:r>
              <a:rPr lang="en-US" altLang="zh-TW" sz="1050" dirty="0" err="1"/>
              <a:t>gans</a:t>
            </a:r>
            <a:r>
              <a:rPr lang="en-US" altLang="zh-TW" sz="1050" dirty="0"/>
              <a:t>. 2017.</a:t>
            </a:r>
          </a:p>
          <a:p>
            <a:endParaRPr lang="zh-TW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39360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settings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862667"/>
                <a:ext cx="10058400" cy="4370864"/>
              </a:xfrm>
            </p:spPr>
            <p:txBody>
              <a:bodyPr vert="horz" lIns="0" tIns="45720" rIns="0" bIns="45720" rtlCol="0">
                <a:normAutofit/>
              </a:bodyPr>
              <a:lstStyle/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b="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Database</a:t>
                </a: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IJB-A (unconstrained)</a:t>
                </a:r>
              </a:p>
              <a:p>
                <a:pPr marL="763488" lvl="2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500 subjects, 5,397 images, 2,042 videos </a:t>
                </a:r>
                <a:r>
                  <a:rPr lang="en-US" altLang="zh-TW" sz="22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split into 20,412 </a:t>
                </a: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frames</a:t>
                </a:r>
              </a:p>
              <a:p>
                <a:pPr marL="763488" lvl="2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Verification (1:1 comparison), identification (1:N), 10 splits/protocol</a:t>
                </a: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b="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Multi-PIE (controlled)</a:t>
                </a:r>
              </a:p>
              <a:p>
                <a:pPr marL="763488" lvl="2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Train: 150 identities </a:t>
                </a:r>
                <a14:m>
                  <m:oMath xmlns:m="http://schemas.openxmlformats.org/officeDocument/2006/math">
                    <m:r>
                      <a:rPr lang="en-US" altLang="zh-TW" sz="22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200" b="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13 poses </a:t>
                </a:r>
                <a14:m>
                  <m:oMath xmlns:m="http://schemas.openxmlformats.org/officeDocument/2006/math">
                    <m:r>
                      <a:rPr lang="en-US" altLang="zh-TW" sz="22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200" b="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20 illuminations (36000)</a:t>
                </a:r>
              </a:p>
              <a:p>
                <a:pPr marL="763488" lvl="2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Test: 100 identities </a:t>
                </a:r>
                <a14:m>
                  <m:oMath xmlns:m="http://schemas.openxmlformats.org/officeDocument/2006/math">
                    <m:r>
                      <a:rPr lang="en-US" altLang="zh-TW" sz="22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200" b="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frontal view </a:t>
                </a:r>
                <a14:m>
                  <m:oMath xmlns:m="http://schemas.openxmlformats.org/officeDocument/2006/math">
                    <m:r>
                      <a:rPr lang="en-US" altLang="zh-TW" sz="22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200" b="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normal illumination (3000)</a:t>
                </a:r>
                <a:endParaRPr lang="en-US" altLang="zh-TW" sz="22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b="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100 </a:t>
                </a:r>
                <a:r>
                  <a:rPr lang="en-US" altLang="zh-TW" sz="24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gallery </a:t>
                </a: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sets</a:t>
                </a:r>
                <a:r>
                  <a:rPr lang="en-US" altLang="zh-TW" sz="24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24000 </a:t>
                </a:r>
                <a:r>
                  <a:rPr lang="en-US" altLang="zh-TW" sz="24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probe </a:t>
                </a: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sets</a:t>
                </a:r>
                <a:endParaRPr lang="en-US" altLang="zh-TW" sz="2400" b="0" dirty="0" smtClean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862667"/>
                <a:ext cx="10058400" cy="4370864"/>
              </a:xfrm>
              <a:blipFill rotWithShape="0">
                <a:blip r:embed="rId3"/>
                <a:stretch>
                  <a:fillRect l="-1697" t="-111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B744-50D4-41E5-B3AD-937246A3BAD0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1037455" y="5778817"/>
            <a:ext cx="10505188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/>
              <a:t>[10] B. F. </a:t>
            </a:r>
            <a:r>
              <a:rPr lang="en-US" altLang="zh-TW" sz="1050" dirty="0" err="1"/>
              <a:t>Klare</a:t>
            </a:r>
            <a:r>
              <a:rPr lang="en-US" altLang="zh-TW" sz="1050" dirty="0"/>
              <a:t>, B. Klein, E. </a:t>
            </a:r>
            <a:r>
              <a:rPr lang="en-US" altLang="zh-TW" sz="1050" dirty="0" err="1"/>
              <a:t>Taborsky</a:t>
            </a:r>
            <a:r>
              <a:rPr lang="en-US" altLang="zh-TW" sz="1050" dirty="0"/>
              <a:t>, A. Blanton, J. </a:t>
            </a:r>
            <a:r>
              <a:rPr lang="en-US" altLang="zh-TW" sz="1050" dirty="0" smtClean="0"/>
              <a:t>Cheney, K</a:t>
            </a:r>
            <a:r>
              <a:rPr lang="en-US" altLang="zh-TW" sz="1050" dirty="0"/>
              <a:t>. Allen, P. </a:t>
            </a:r>
            <a:r>
              <a:rPr lang="en-US" altLang="zh-TW" sz="1050" dirty="0" err="1"/>
              <a:t>Grother</a:t>
            </a:r>
            <a:r>
              <a:rPr lang="en-US" altLang="zh-TW" sz="1050" dirty="0"/>
              <a:t>, A. </a:t>
            </a:r>
            <a:r>
              <a:rPr lang="en-US" altLang="zh-TW" sz="1050" dirty="0" err="1"/>
              <a:t>Mah</a:t>
            </a:r>
            <a:r>
              <a:rPr lang="en-US" altLang="zh-TW" sz="1050" dirty="0"/>
              <a:t>, and A. K. Jain. </a:t>
            </a:r>
            <a:r>
              <a:rPr lang="en-US" altLang="zh-TW" sz="1050" dirty="0" smtClean="0"/>
              <a:t>Pushing the </a:t>
            </a:r>
            <a:r>
              <a:rPr lang="en-US" altLang="zh-TW" sz="1050" dirty="0"/>
              <a:t>frontiers of unconstrained face detection and </a:t>
            </a:r>
            <a:r>
              <a:rPr lang="en-US" altLang="zh-TW" sz="1050" dirty="0" smtClean="0"/>
              <a:t>recognition: </a:t>
            </a:r>
            <a:r>
              <a:rPr lang="en-US" altLang="zh-TW" sz="1050" dirty="0" err="1" smtClean="0"/>
              <a:t>Iarpa</a:t>
            </a:r>
            <a:r>
              <a:rPr lang="en-US" altLang="zh-TW" sz="1050" dirty="0" smtClean="0"/>
              <a:t> </a:t>
            </a:r>
            <a:r>
              <a:rPr lang="en-US" altLang="zh-TW" sz="1050" dirty="0" err="1"/>
              <a:t>janus</a:t>
            </a:r>
            <a:r>
              <a:rPr lang="en-US" altLang="zh-TW" sz="1050" dirty="0"/>
              <a:t> benchmark a. In Proceedings of the IEEE Conference on Computer Vision and Pattern Recognition, </a:t>
            </a:r>
            <a:r>
              <a:rPr lang="en-US" altLang="zh-TW" sz="1050" dirty="0" smtClean="0"/>
              <a:t>pages 1931–1939</a:t>
            </a:r>
            <a:r>
              <a:rPr lang="en-US" altLang="zh-TW" sz="1050" dirty="0"/>
              <a:t>, 2015</a:t>
            </a:r>
            <a:r>
              <a:rPr lang="en-US" altLang="zh-TW" sz="1050" dirty="0" smtClean="0"/>
              <a:t>.</a:t>
            </a:r>
          </a:p>
          <a:p>
            <a:r>
              <a:rPr lang="en-US" altLang="zh-TW" sz="1050" dirty="0"/>
              <a:t>[11] R. Gross, I. Matthews, J. Cohn, T. </a:t>
            </a:r>
            <a:r>
              <a:rPr lang="en-US" altLang="zh-TW" sz="1050" dirty="0" err="1"/>
              <a:t>Kanade</a:t>
            </a:r>
            <a:r>
              <a:rPr lang="en-US" altLang="zh-TW" sz="1050" dirty="0"/>
              <a:t>, and S. </a:t>
            </a:r>
            <a:r>
              <a:rPr lang="en-US" altLang="zh-TW" sz="1050" dirty="0" smtClean="0"/>
              <a:t>Baker. Multi-pie</a:t>
            </a:r>
            <a:r>
              <a:rPr lang="en-US" altLang="zh-TW" sz="1050" dirty="0"/>
              <a:t>. Image and Vision Computing, 28(5):</a:t>
            </a:r>
            <a:r>
              <a:rPr lang="en-US" altLang="zh-TW" sz="1050" dirty="0" smtClean="0"/>
              <a:t>807–813, 2010</a:t>
            </a:r>
            <a:r>
              <a:rPr lang="en-US" altLang="zh-TW" sz="1050" dirty="0"/>
              <a:t>.</a:t>
            </a:r>
          </a:p>
          <a:p>
            <a:endParaRPr lang="en-US" altLang="zh-TW" sz="1050" dirty="0"/>
          </a:p>
          <a:p>
            <a:endParaRPr lang="zh-TW" altLang="en-US" sz="1050" dirty="0"/>
          </a:p>
        </p:txBody>
      </p:sp>
    </p:spTree>
    <p:extLst>
      <p:ext uri="{BB962C8B-B14F-4D97-AF65-F5344CB8AC3E}">
        <p14:creationId xmlns:p14="http://schemas.microsoft.com/office/powerpoint/2010/main" val="68468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Qualitative results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02A82-9129-4E04-973B-DAE1F8CB056B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13</a:t>
            </a:fld>
            <a:endParaRPr lang="zh-TW" altLang="en-US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97280" y="1737360"/>
            <a:ext cx="10022681" cy="4236244"/>
          </a:xfrm>
          <a:prstGeom prst="rect">
            <a:avLst/>
          </a:prstGeom>
        </p:spPr>
      </p:pic>
      <p:sp>
        <p:nvSpPr>
          <p:cNvPr id="9" name="頁尾版面配置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657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Qualitative results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940-8EA6-434D-8B24-CA37A870D098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14</a:t>
            </a:fld>
            <a:endParaRPr lang="zh-TW" altLang="en-US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8161" y="2296889"/>
            <a:ext cx="10436638" cy="2640330"/>
          </a:xfrm>
          <a:prstGeom prst="rect">
            <a:avLst/>
          </a:prstGeom>
        </p:spPr>
      </p:pic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349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results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649E2-2CD2-4CB6-BBE3-23E2479A1BCF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15</a:t>
            </a:fld>
            <a:endParaRPr lang="zh-TW" altLang="en-US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68109" y="2241378"/>
            <a:ext cx="5387721" cy="325821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537" y="1936575"/>
            <a:ext cx="5455444" cy="400316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21537" y="4967111"/>
            <a:ext cx="5455444" cy="869244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6168109" y="4566356"/>
            <a:ext cx="5455444" cy="869244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554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Ablation study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649E2-2CD2-4CB6-BBE3-23E2479A1BCF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16</a:t>
            </a:fld>
            <a:endParaRPr lang="zh-TW" altLang="en-US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2878" y="1792735"/>
            <a:ext cx="586740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55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A3CAC-C80B-46DE-9276-42400B5AC281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17</a:t>
            </a:fld>
            <a:endParaRPr lang="zh-TW" altLang="en-US"/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1097280" y="1862667"/>
            <a:ext cx="10115204" cy="4370864"/>
          </a:xfrm>
        </p:spPr>
        <p:txBody>
          <a:bodyPr vert="horz" lIns="0" tIns="45720" rIns="0" bIns="45720" rtlCol="0">
            <a:normAutofit/>
          </a:bodyPr>
          <a:lstStyle/>
          <a:p>
            <a:pPr marL="288000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Normalization Model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(FNM) for unsupervised face normalization in condition of unconstrained environment</a:t>
            </a:r>
            <a:endParaRPr lang="en-US" altLang="zh-TW" sz="2400" b="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0608" lvl="1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expert network</a:t>
            </a:r>
          </a:p>
          <a:p>
            <a:pPr marL="580608" lvl="1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200" b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Pixel-wise loss</a:t>
            </a:r>
          </a:p>
          <a:p>
            <a:pPr marL="580608" lvl="1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200" b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attention mechanism</a:t>
            </a:r>
          </a:p>
          <a:p>
            <a:pPr marL="288000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</a:t>
            </a:r>
          </a:p>
          <a:p>
            <a:pPr marL="580608" lvl="1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Easily incorporated into off-the-shelf face recognition framework</a:t>
            </a:r>
          </a:p>
          <a:p>
            <a:pPr marL="580608" lvl="1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zh-TW" sz="2200" b="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0488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for listening!</a:t>
            </a:r>
            <a:endParaRPr lang="zh-TW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版面配置區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E6A68-F923-40EB-9309-38A221D86AC3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445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zh-TW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80" y="1979271"/>
            <a:ext cx="10058400" cy="3889823"/>
          </a:xfrm>
        </p:spPr>
        <p:txBody>
          <a:bodyPr vert="horz" lIns="0" tIns="45720" rIns="0" bIns="45720" rtlCol="0">
            <a:normAutofit/>
          </a:bodyPr>
          <a:lstStyle/>
          <a:p>
            <a:pPr marL="288000" indent="-288000"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Problems: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Large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pose,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expression and lighting remain main obstacles for further pushing unconstrained face recognition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Difficulties of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rotation in unconstrained environment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763488" lvl="2" indent="-288000">
              <a:buFont typeface="Arial" panose="020B0604020202020204" pitchFamily="34" charset="0"/>
              <a:buChar char="•"/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omplex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variations besides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pose</a:t>
            </a:r>
          </a:p>
          <a:p>
            <a:pPr marL="763488" lvl="2" indent="-288000">
              <a:buFont typeface="Arial" panose="020B0604020202020204" pitchFamily="34" charset="0"/>
              <a:buChar char="•"/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npaired data</a:t>
            </a:r>
            <a:endParaRPr lang="en-US" altLang="zh-TW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8000" indent="-288000"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Goal: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normalization for unpaired data in unconstrained environment</a:t>
            </a:r>
            <a:endParaRPr lang="en-US" altLang="zh-TW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Distill face identity and dispel face variances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9FFB0-1AC3-4601-B95A-F1327B8F6437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smtClean="0"/>
              <a:t>Unsupervised Face Normalization with Extreme Pose and Expression in the Wild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0008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Normalization Model (FNM): 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80" y="1770148"/>
            <a:ext cx="10704716" cy="4166826"/>
          </a:xfrm>
        </p:spPr>
        <p:txBody>
          <a:bodyPr vert="horz" lIns="0" tIns="45720" rIns="0" bIns="45720" rtlCol="0">
            <a:normAutofit/>
          </a:bodyPr>
          <a:lstStyle/>
          <a:p>
            <a:pPr marL="288000" indent="-2880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ompletely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on neural network to solve the 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problems </a:t>
            </a:r>
          </a:p>
          <a:p>
            <a:pPr marL="288000" indent="-288000"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(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GAN[1]) –</a:t>
            </a:r>
            <a:endParaRPr lang="en-US" altLang="zh-TW" sz="24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synthesize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 face (target distribution) from non-normal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(source distribution)</a:t>
            </a:r>
          </a:p>
          <a:p>
            <a:pPr marL="288000" indent="-288000"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expert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(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VGG-Face2[2] 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TW" sz="24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Produce identity features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Keep identity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Identity features		        face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</a:p>
          <a:p>
            <a:pPr marL="288000" indent="-288000"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Disadvantage 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Normalized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faces are similar in outline but different in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detail</a:t>
            </a:r>
            <a:endParaRPr lang="en-US" altLang="zh-TW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9B0-B8D8-4C47-AD41-2B812A9826F1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2</a:t>
            </a:fld>
            <a:endParaRPr lang="zh-TW" altLang="en-US"/>
          </a:p>
        </p:txBody>
      </p:sp>
      <p:cxnSp>
        <p:nvCxnSpPr>
          <p:cNvPr id="7" name="直線單箭頭接點 6"/>
          <p:cNvCxnSpPr/>
          <p:nvPr/>
        </p:nvCxnSpPr>
        <p:spPr>
          <a:xfrm>
            <a:off x="3607129" y="4510252"/>
            <a:ext cx="1578521" cy="0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4085493" y="4140920"/>
            <a:ext cx="621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pic>
        <p:nvPicPr>
          <p:cNvPr id="9" name="內容版面配置區 5"/>
          <p:cNvPicPr>
            <a:picLocks noChangeAspect="1"/>
          </p:cNvPicPr>
          <p:nvPr/>
        </p:nvPicPr>
        <p:blipFill rotWithShape="1">
          <a:blip r:embed="rId3"/>
          <a:srcRect t="-93" r="38870" b="34128"/>
          <a:stretch/>
        </p:blipFill>
        <p:spPr>
          <a:xfrm>
            <a:off x="7273930" y="3139346"/>
            <a:ext cx="4268713" cy="1350643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8808162" y="4522777"/>
            <a:ext cx="27344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hlinkClick r:id="rId4"/>
              </a:rPr>
              <a:t>https://</a:t>
            </a:r>
            <a:r>
              <a:rPr lang="en-US" altLang="zh-TW" sz="1200" dirty="0" smtClean="0">
                <a:hlinkClick r:id="rId4"/>
              </a:rPr>
              <a:t>arxiv.org/pdf/1701.04851.pdf</a:t>
            </a:r>
            <a:r>
              <a:rPr lang="en-US" altLang="zh-TW" sz="1200" dirty="0"/>
              <a:t> </a:t>
            </a:r>
            <a:r>
              <a:rPr lang="en-US" altLang="zh-TW" sz="1200" dirty="0" smtClean="0"/>
              <a:t> </a:t>
            </a:r>
            <a:r>
              <a:rPr lang="en-US" altLang="zh-TW" sz="1200" dirty="0" smtClean="0"/>
              <a:t>[3]</a:t>
            </a:r>
            <a:endParaRPr lang="zh-TW" altLang="en-US" sz="12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1037455" y="5474017"/>
            <a:ext cx="10505188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 smtClean="0"/>
              <a:t>[1] I</a:t>
            </a:r>
            <a:r>
              <a:rPr lang="en-US" altLang="zh-TW" sz="1050" dirty="0"/>
              <a:t>. J. </a:t>
            </a:r>
            <a:r>
              <a:rPr lang="en-US" altLang="zh-TW" sz="1050" dirty="0" err="1"/>
              <a:t>Goodfellow</a:t>
            </a:r>
            <a:r>
              <a:rPr lang="en-US" altLang="zh-TW" sz="1050" dirty="0"/>
              <a:t>, J. </a:t>
            </a:r>
            <a:r>
              <a:rPr lang="en-US" altLang="zh-TW" sz="1050" dirty="0" err="1"/>
              <a:t>Pouget-Abadie</a:t>
            </a:r>
            <a:r>
              <a:rPr lang="en-US" altLang="zh-TW" sz="1050" dirty="0"/>
              <a:t>, M. Mirza, B. </a:t>
            </a:r>
            <a:r>
              <a:rPr lang="en-US" altLang="zh-TW" sz="1050" dirty="0" smtClean="0"/>
              <a:t>Xu, D</a:t>
            </a:r>
            <a:r>
              <a:rPr lang="en-US" altLang="zh-TW" sz="1050" dirty="0"/>
              <a:t>. </a:t>
            </a:r>
            <a:r>
              <a:rPr lang="en-US" altLang="zh-TW" sz="1050" dirty="0" err="1"/>
              <a:t>Warde</a:t>
            </a:r>
            <a:r>
              <a:rPr lang="en-US" altLang="zh-TW" sz="1050" dirty="0"/>
              <a:t>-Farley, S. </a:t>
            </a:r>
            <a:r>
              <a:rPr lang="en-US" altLang="zh-TW" sz="1050" dirty="0" err="1"/>
              <a:t>Ozair</a:t>
            </a:r>
            <a:r>
              <a:rPr lang="en-US" altLang="zh-TW" sz="1050" dirty="0"/>
              <a:t>, A. </a:t>
            </a:r>
            <a:r>
              <a:rPr lang="en-US" altLang="zh-TW" sz="1050" dirty="0" err="1"/>
              <a:t>Courville</a:t>
            </a:r>
            <a:r>
              <a:rPr lang="en-US" altLang="zh-TW" sz="1050" dirty="0"/>
              <a:t>, and Y. </a:t>
            </a:r>
            <a:r>
              <a:rPr lang="en-US" altLang="zh-TW" sz="1050" dirty="0" err="1" smtClean="0"/>
              <a:t>Bengio</a:t>
            </a:r>
            <a:r>
              <a:rPr lang="en-US" altLang="zh-TW" sz="1050" dirty="0" smtClean="0"/>
              <a:t>. Generative </a:t>
            </a:r>
            <a:r>
              <a:rPr lang="en-US" altLang="zh-TW" sz="1050" dirty="0"/>
              <a:t>adversarial nets. In International Conference </a:t>
            </a:r>
            <a:r>
              <a:rPr lang="en-US" altLang="zh-TW" sz="1050" dirty="0" smtClean="0"/>
              <a:t>on Neural </a:t>
            </a:r>
            <a:r>
              <a:rPr lang="en-US" altLang="zh-TW" sz="1050" dirty="0"/>
              <a:t>Information Processing Systems, pages </a:t>
            </a:r>
            <a:r>
              <a:rPr lang="en-US" altLang="zh-TW" sz="1050" dirty="0" smtClean="0"/>
              <a:t>2672–2680, 2014.</a:t>
            </a:r>
          </a:p>
          <a:p>
            <a:r>
              <a:rPr lang="en-US" altLang="zh-TW" sz="1050" dirty="0" smtClean="0"/>
              <a:t>[</a:t>
            </a:r>
            <a:r>
              <a:rPr lang="en-US" altLang="zh-TW" sz="1050" dirty="0"/>
              <a:t>2] Q. Cao, L. Shen, W. </a:t>
            </a:r>
            <a:r>
              <a:rPr lang="en-US" altLang="zh-TW" sz="1050" dirty="0" err="1"/>
              <a:t>Xie</a:t>
            </a:r>
            <a:r>
              <a:rPr lang="en-US" altLang="zh-TW" sz="1050" dirty="0"/>
              <a:t>, O. M. </a:t>
            </a:r>
            <a:r>
              <a:rPr lang="en-US" altLang="zh-TW" sz="1050" dirty="0" err="1"/>
              <a:t>Parkhi</a:t>
            </a:r>
            <a:r>
              <a:rPr lang="en-US" altLang="zh-TW" sz="1050" dirty="0"/>
              <a:t>, and A. </a:t>
            </a:r>
            <a:r>
              <a:rPr lang="en-US" altLang="zh-TW" sz="1050" dirty="0" smtClean="0"/>
              <a:t>Zisserman. Vggface2</a:t>
            </a:r>
            <a:r>
              <a:rPr lang="en-US" altLang="zh-TW" sz="1050" dirty="0"/>
              <a:t>: A dataset for </a:t>
            </a:r>
            <a:r>
              <a:rPr lang="en-US" altLang="zh-TW" sz="1050" dirty="0" err="1"/>
              <a:t>recognising</a:t>
            </a:r>
            <a:r>
              <a:rPr lang="en-US" altLang="zh-TW" sz="1050" dirty="0"/>
              <a:t> faces across pose </a:t>
            </a:r>
            <a:r>
              <a:rPr lang="en-US" altLang="zh-TW" sz="1050" dirty="0" smtClean="0"/>
              <a:t>and age</a:t>
            </a:r>
            <a:r>
              <a:rPr lang="en-US" altLang="zh-TW" sz="1050" dirty="0"/>
              <a:t>. 2017</a:t>
            </a:r>
            <a:r>
              <a:rPr lang="en-US" altLang="zh-TW" sz="1050" dirty="0" smtClean="0"/>
              <a:t>.</a:t>
            </a:r>
          </a:p>
          <a:p>
            <a:r>
              <a:rPr lang="en-US" altLang="zh-TW" sz="1050" dirty="0"/>
              <a:t>[3] F. Cole, D. Belanger, D. Krishnan, A. </a:t>
            </a:r>
            <a:r>
              <a:rPr lang="en-US" altLang="zh-TW" sz="1050" dirty="0" err="1"/>
              <a:t>Sarna</a:t>
            </a:r>
            <a:r>
              <a:rPr lang="en-US" altLang="zh-TW" sz="1050" dirty="0"/>
              <a:t>, I. </a:t>
            </a:r>
            <a:r>
              <a:rPr lang="en-US" altLang="zh-TW" sz="1050" dirty="0" err="1"/>
              <a:t>Mosseri</a:t>
            </a:r>
            <a:r>
              <a:rPr lang="en-US" altLang="zh-TW" sz="1050" dirty="0"/>
              <a:t>, </a:t>
            </a:r>
            <a:r>
              <a:rPr lang="en-US" altLang="zh-TW" sz="1050" dirty="0" smtClean="0"/>
              <a:t>and W</a:t>
            </a:r>
            <a:r>
              <a:rPr lang="en-US" altLang="zh-TW" sz="1050" dirty="0"/>
              <a:t>. T. Freeman. Synthesizing normalized faces from </a:t>
            </a:r>
            <a:r>
              <a:rPr lang="en-US" altLang="zh-TW" sz="1050" dirty="0" smtClean="0"/>
              <a:t>facial identity </a:t>
            </a:r>
            <a:r>
              <a:rPr lang="en-US" altLang="zh-TW" sz="1050" dirty="0"/>
              <a:t>features. In IEEE Conference on Computer </a:t>
            </a:r>
            <a:r>
              <a:rPr lang="en-US" altLang="zh-TW" sz="1050" dirty="0" smtClean="0"/>
              <a:t>Vision and </a:t>
            </a:r>
            <a:r>
              <a:rPr lang="en-US" altLang="zh-TW" sz="1050" dirty="0"/>
              <a:t>Pattern Recognition, pages 3386–3395, 2017.</a:t>
            </a:r>
            <a:endParaRPr lang="zh-TW" altLang="en-US" sz="1050" dirty="0"/>
          </a:p>
        </p:txBody>
      </p:sp>
    </p:spTree>
    <p:extLst>
      <p:ext uri="{BB962C8B-B14F-4D97-AF65-F5344CB8AC3E}">
        <p14:creationId xmlns:p14="http://schemas.microsoft.com/office/powerpoint/2010/main" val="260736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Modification</a:t>
            </a:r>
            <a:endParaRPr lang="en-US" altLang="zh-TW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80" y="2075688"/>
            <a:ext cx="10058400" cy="3793406"/>
          </a:xfrm>
        </p:spPr>
        <p:txBody>
          <a:bodyPr vert="horz" lIns="0" tIns="45720" rIns="0" bIns="45720" rtlCol="0">
            <a:normAutofit/>
          </a:bodyPr>
          <a:lstStyle/>
          <a:p>
            <a:pPr marL="288000" indent="-288000"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Pixel-wise loss (for unpaired data problem): 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normal face reconstruct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consistency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Stabilizes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training process in unsupervised face normalization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8000" indent="-288000">
              <a:buFont typeface="Arial" panose="020B0604020202020204" pitchFamily="34" charset="0"/>
              <a:buChar char="•"/>
            </a:pPr>
            <a:r>
              <a:rPr lang="en-US" altLang="zh-TW" sz="26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attention mechanism: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Refine local texture</a:t>
            </a:r>
          </a:p>
          <a:p>
            <a:pPr marL="580608" lvl="1" indent="-288000"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 series of attention discriminators in the fixed area of generated normalized faces</a:t>
            </a:r>
            <a:endParaRPr lang="en-US" altLang="zh-TW" sz="22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0608" lvl="1" indent="-288000">
              <a:buFont typeface="Arial" panose="020B0604020202020204" pitchFamily="34" charset="0"/>
              <a:buChar char="•"/>
            </a:pPr>
            <a:endParaRPr lang="en-US" altLang="zh-TW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ED2E1-98AF-4184-ACA1-639710EEE5C3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6210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Related works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80" y="1797455"/>
            <a:ext cx="10058400" cy="3066094"/>
          </a:xfrm>
        </p:spPr>
        <p:txBody>
          <a:bodyPr vert="horz" lIns="0" tIns="45720" rIns="0" bIns="45720" rtlCol="0">
            <a:normAutofit/>
          </a:bodyPr>
          <a:lstStyle/>
          <a:p>
            <a:pPr marL="288000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GAN[1]</a:t>
            </a:r>
            <a:endParaRPr lang="en-US" altLang="zh-TW" sz="24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8000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a-DK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normalization</a:t>
            </a:r>
          </a:p>
          <a:p>
            <a:pPr marL="580608" lvl="1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a-DK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 </a:t>
            </a:r>
            <a:r>
              <a:rPr lang="da-DK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model </a:t>
            </a:r>
            <a:r>
              <a:rPr lang="da-DK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endParaRPr lang="da-DK" altLang="zh-TW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0608" lvl="1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3DMM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[5]</a:t>
            </a:r>
            <a:endParaRPr lang="en-US" altLang="zh-TW" sz="22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0608" lvl="1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FF GAN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[6]</a:t>
            </a:r>
            <a:endParaRPr lang="en-US" altLang="zh-TW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0608" lvl="1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Two-Pathway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(TP-GAN)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[7]</a:t>
            </a:r>
            <a:endParaRPr lang="en-US" altLang="zh-TW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0608" lvl="1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Pose Invariant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(PIM) </a:t>
            </a:r>
            <a:r>
              <a:rPr lang="en-US" altLang="zh-TW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[8]</a:t>
            </a:r>
            <a:endParaRPr lang="en-US" altLang="zh-TW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2FAA-CEE2-432C-9B18-F91C3459DEDD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1037455" y="5288481"/>
            <a:ext cx="1050518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 smtClean="0"/>
              <a:t>[4] </a:t>
            </a:r>
            <a:r>
              <a:rPr lang="en-US" altLang="zh-TW" sz="1050" dirty="0"/>
              <a:t>T. </a:t>
            </a:r>
            <a:r>
              <a:rPr lang="en-US" altLang="zh-TW" sz="1050" dirty="0" err="1"/>
              <a:t>Hassner</a:t>
            </a:r>
            <a:r>
              <a:rPr lang="en-US" altLang="zh-TW" sz="1050" dirty="0"/>
              <a:t>, S. </a:t>
            </a:r>
            <a:r>
              <a:rPr lang="en-US" altLang="zh-TW" sz="1050" dirty="0" err="1"/>
              <a:t>Harel</a:t>
            </a:r>
            <a:r>
              <a:rPr lang="en-US" altLang="zh-TW" sz="1050" dirty="0"/>
              <a:t>, E. Paz, and R. </a:t>
            </a:r>
            <a:r>
              <a:rPr lang="en-US" altLang="zh-TW" sz="1050" dirty="0" err="1"/>
              <a:t>Enbar</a:t>
            </a:r>
            <a:r>
              <a:rPr lang="en-US" altLang="zh-TW" sz="1050" dirty="0"/>
              <a:t>. Effective </a:t>
            </a:r>
            <a:r>
              <a:rPr lang="en-US" altLang="zh-TW" sz="1050" dirty="0" smtClean="0"/>
              <a:t>face </a:t>
            </a:r>
            <a:r>
              <a:rPr lang="en-US" altLang="zh-TW" sz="1050" dirty="0" err="1" smtClean="0"/>
              <a:t>frontalization</a:t>
            </a:r>
            <a:r>
              <a:rPr lang="en-US" altLang="zh-TW" sz="1050" dirty="0" smtClean="0"/>
              <a:t> </a:t>
            </a:r>
            <a:r>
              <a:rPr lang="en-US" altLang="zh-TW" sz="1050" dirty="0"/>
              <a:t>in unconstrained images. pages </a:t>
            </a:r>
            <a:r>
              <a:rPr lang="en-US" altLang="zh-TW" sz="1050" dirty="0" smtClean="0"/>
              <a:t>4295–4304, 2014.</a:t>
            </a:r>
          </a:p>
          <a:p>
            <a:r>
              <a:rPr lang="en-US" altLang="zh-TW" sz="1050" dirty="0" smtClean="0"/>
              <a:t>[5] </a:t>
            </a:r>
            <a:r>
              <a:rPr lang="en-US" altLang="zh-TW" sz="1050" dirty="0"/>
              <a:t>X. Zhu, Z. Lei, J. Yan, Y. Dong, and S. Z. Li. </a:t>
            </a:r>
            <a:r>
              <a:rPr lang="en-US" altLang="zh-TW" sz="1050" dirty="0" smtClean="0"/>
              <a:t>High-fidelity pose </a:t>
            </a:r>
            <a:r>
              <a:rPr lang="en-US" altLang="zh-TW" sz="1050" dirty="0"/>
              <a:t>and expression normalization for face recognition in </a:t>
            </a:r>
            <a:r>
              <a:rPr lang="en-US" altLang="zh-TW" sz="1050" dirty="0" smtClean="0"/>
              <a:t>the wild</a:t>
            </a:r>
            <a:r>
              <a:rPr lang="en-US" altLang="zh-TW" sz="1050" dirty="0"/>
              <a:t>. In Computer Vision and Pattern Recognition, </a:t>
            </a:r>
            <a:r>
              <a:rPr lang="en-US" altLang="zh-TW" sz="1050" dirty="0" smtClean="0"/>
              <a:t>pages 787–796, 2015.</a:t>
            </a:r>
          </a:p>
          <a:p>
            <a:r>
              <a:rPr lang="en-US" altLang="zh-TW" sz="1050" dirty="0" smtClean="0"/>
              <a:t>[6] </a:t>
            </a:r>
            <a:r>
              <a:rPr lang="en-US" altLang="zh-TW" sz="1050" dirty="0"/>
              <a:t>X. Yin, X. Yu, K. </a:t>
            </a:r>
            <a:r>
              <a:rPr lang="en-US" altLang="zh-TW" sz="1050" dirty="0" err="1"/>
              <a:t>Sohn</a:t>
            </a:r>
            <a:r>
              <a:rPr lang="en-US" altLang="zh-TW" sz="1050" dirty="0"/>
              <a:t>, X. Liu, and M. </a:t>
            </a:r>
            <a:r>
              <a:rPr lang="en-US" altLang="zh-TW" sz="1050" dirty="0" err="1"/>
              <a:t>Chandraker</a:t>
            </a:r>
            <a:r>
              <a:rPr lang="en-US" altLang="zh-TW" sz="1050" dirty="0"/>
              <a:t>. </a:t>
            </a:r>
            <a:r>
              <a:rPr lang="en-US" altLang="zh-TW" sz="1050" dirty="0" smtClean="0"/>
              <a:t>Towards large-pose </a:t>
            </a:r>
            <a:r>
              <a:rPr lang="en-US" altLang="zh-TW" sz="1050" dirty="0"/>
              <a:t>face </a:t>
            </a:r>
            <a:r>
              <a:rPr lang="en-US" altLang="zh-TW" sz="1050" dirty="0" err="1"/>
              <a:t>frontalization</a:t>
            </a:r>
            <a:r>
              <a:rPr lang="en-US" altLang="zh-TW" sz="1050" dirty="0"/>
              <a:t> in the wild. In ICCV, 2017</a:t>
            </a:r>
            <a:r>
              <a:rPr lang="en-US" altLang="zh-TW" sz="1050" dirty="0" smtClean="0"/>
              <a:t>.</a:t>
            </a:r>
          </a:p>
          <a:p>
            <a:r>
              <a:rPr lang="en-US" altLang="zh-TW" sz="1050" dirty="0" smtClean="0"/>
              <a:t>[7] </a:t>
            </a:r>
            <a:r>
              <a:rPr lang="en-US" altLang="zh-TW" sz="1050" dirty="0"/>
              <a:t>R. Huang, S. Zhang, T. Li, and R. He. Beyond face rotation: Global and local perception </a:t>
            </a:r>
            <a:r>
              <a:rPr lang="en-US" altLang="zh-TW" sz="1050" dirty="0" err="1"/>
              <a:t>gan</a:t>
            </a:r>
            <a:r>
              <a:rPr lang="en-US" altLang="zh-TW" sz="1050" dirty="0"/>
              <a:t> for photorealistic </a:t>
            </a:r>
            <a:r>
              <a:rPr lang="en-US" altLang="zh-TW" sz="1050" dirty="0" smtClean="0"/>
              <a:t>and identity </a:t>
            </a:r>
            <a:r>
              <a:rPr lang="en-US" altLang="zh-TW" sz="1050" dirty="0"/>
              <a:t>preserving frontal view synthesis. In ICCV, </a:t>
            </a:r>
            <a:r>
              <a:rPr lang="en-US" altLang="zh-TW" sz="1050" dirty="0" smtClean="0"/>
              <a:t>pages 2458–2467</a:t>
            </a:r>
            <a:r>
              <a:rPr lang="en-US" altLang="zh-TW" sz="1050" dirty="0"/>
              <a:t>, 2017</a:t>
            </a:r>
            <a:r>
              <a:rPr lang="en-US" altLang="zh-TW" sz="1050" dirty="0" smtClean="0"/>
              <a:t>.</a:t>
            </a:r>
          </a:p>
          <a:p>
            <a:r>
              <a:rPr lang="en-US" altLang="zh-TW" sz="1050" dirty="0" smtClean="0"/>
              <a:t>[8] </a:t>
            </a:r>
            <a:r>
              <a:rPr lang="en-US" altLang="zh-TW" sz="1050" dirty="0"/>
              <a:t>J. Zhao, Y. Cheng, Y. Xu, L. </a:t>
            </a:r>
            <a:r>
              <a:rPr lang="en-US" altLang="zh-TW" sz="1050" dirty="0" err="1"/>
              <a:t>Xiong</a:t>
            </a:r>
            <a:r>
              <a:rPr lang="en-US" altLang="zh-TW" sz="1050" dirty="0"/>
              <a:t>, J. Li, F. </a:t>
            </a:r>
            <a:r>
              <a:rPr lang="en-US" altLang="zh-TW" sz="1050" dirty="0" smtClean="0"/>
              <a:t>Zhao, K</a:t>
            </a:r>
            <a:r>
              <a:rPr lang="en-US" altLang="zh-TW" sz="1050" dirty="0"/>
              <a:t>. </a:t>
            </a:r>
            <a:r>
              <a:rPr lang="en-US" altLang="zh-TW" sz="1050" dirty="0" err="1"/>
              <a:t>Jayashree</a:t>
            </a:r>
            <a:r>
              <a:rPr lang="en-US" altLang="zh-TW" sz="1050" dirty="0"/>
              <a:t>, S. </a:t>
            </a:r>
            <a:r>
              <a:rPr lang="en-US" altLang="zh-TW" sz="1050" dirty="0" err="1"/>
              <a:t>Pranata</a:t>
            </a:r>
            <a:r>
              <a:rPr lang="en-US" altLang="zh-TW" sz="1050" dirty="0"/>
              <a:t>, S. Shen, and J. Xing. Towards </a:t>
            </a:r>
            <a:r>
              <a:rPr lang="en-US" altLang="zh-TW" sz="1050" dirty="0" smtClean="0"/>
              <a:t>pose invariant </a:t>
            </a:r>
            <a:r>
              <a:rPr lang="en-US" altLang="zh-TW" sz="1050" dirty="0"/>
              <a:t>face recognition in the wild. In CVPR, 2018.</a:t>
            </a:r>
            <a:endParaRPr lang="zh-TW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1055955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TP-GAN</a:t>
            </a:r>
            <a:r>
              <a:rPr lang="en-US" altLang="zh-TW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[6]</a:t>
            </a:r>
            <a:endParaRPr lang="zh-TW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1B07B-6761-49C6-AF5D-2DA6ECF42D47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5</a:t>
            </a:fld>
            <a:endParaRPr lang="zh-TW" altLang="en-US"/>
          </a:p>
        </p:txBody>
      </p:sp>
      <p:pic>
        <p:nvPicPr>
          <p:cNvPr id="7" name="Picture 2" descr="「TP gan」的圖片搜尋結果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772085"/>
            <a:ext cx="6691393" cy="4062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115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80" y="2279736"/>
            <a:ext cx="10058400" cy="3589357"/>
          </a:xfrm>
        </p:spPr>
        <p:txBody>
          <a:bodyPr vert="horz" lIns="0" tIns="45720" rIns="0" bIns="45720" rtlCol="0">
            <a:normAutofit/>
          </a:bodyPr>
          <a:lstStyle/>
          <a:p>
            <a:pPr marL="288000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(GAN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)[1]</a:t>
            </a:r>
            <a:endParaRPr lang="en-US" altLang="zh-TW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8000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expert network (VGG-Face2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)[2]</a:t>
            </a:r>
            <a:endParaRPr lang="en-US" altLang="zh-TW" sz="24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8000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Pixel-wise loss</a:t>
            </a:r>
          </a:p>
          <a:p>
            <a:pPr marL="288000" indent="-2880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attention mechanism</a:t>
            </a:r>
          </a:p>
          <a:p>
            <a:pPr marL="0" indent="0">
              <a:buNone/>
            </a:pPr>
            <a:endParaRPr lang="en-US" altLang="zh-TW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BF30C-A302-4C77-8E16-DA39E3C8EBCE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055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3F9E-16FA-4D50-9E18-B3F948F3B38F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7</a:t>
            </a:fld>
            <a:endParaRPr lang="zh-TW" altLang="en-US"/>
          </a:p>
        </p:txBody>
      </p:sp>
      <p:pic>
        <p:nvPicPr>
          <p:cNvPr id="6" name="內容版面配置區 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58432" y="1808683"/>
            <a:ext cx="8534591" cy="4476941"/>
          </a:xfrm>
          <a:prstGeom prst="rect">
            <a:avLst/>
          </a:prstGeom>
        </p:spPr>
      </p:pic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331076" y="2790496"/>
            <a:ext cx="28062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Both"/>
            </a:pPr>
            <a:r>
              <a:rPr lang="en-US" altLang="zh-TW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Feed-forward net</a:t>
            </a:r>
          </a:p>
          <a:p>
            <a:pPr marL="342900" indent="-342900">
              <a:buAutoNum type="alphaLcParenBoth"/>
            </a:pPr>
            <a:endParaRPr lang="en-US" altLang="zh-TW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42900" indent="-342900">
              <a:buAutoNum type="alphaLcParenBoth"/>
            </a:pPr>
            <a:endParaRPr lang="en-US" altLang="zh-TW" dirty="0" smtClean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42900" indent="-342900">
              <a:buAutoNum type="alphaLcParenBoth"/>
            </a:pPr>
            <a:endParaRPr lang="en-US" altLang="zh-TW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42900" indent="-342900">
              <a:buAutoNum type="alphaLcParenBoth"/>
            </a:pPr>
            <a:endParaRPr lang="en-US" altLang="zh-TW" dirty="0" smtClean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42900" indent="-342900">
              <a:buAutoNum type="alphaLcParenBoth"/>
            </a:pPr>
            <a:endParaRPr lang="en-US" altLang="zh-TW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42900" indent="-342900">
              <a:buAutoNum type="alphaLcParenBoth"/>
            </a:pPr>
            <a:endParaRPr lang="en-US" altLang="zh-TW" dirty="0" smtClean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42900" indent="-342900">
              <a:buAutoNum type="alphaLcParenBoth"/>
            </a:pPr>
            <a:endParaRPr lang="en-US" altLang="zh-TW" dirty="0" smtClean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42900" indent="-342900">
              <a:buAutoNum type="alphaLcParenBoth"/>
            </a:pPr>
            <a:r>
              <a:rPr lang="en-US" altLang="zh-TW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Attention discriminators</a:t>
            </a:r>
            <a:endParaRPr lang="en-US" altLang="zh-TW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橢圓 2"/>
          <p:cNvSpPr/>
          <p:nvPr/>
        </p:nvSpPr>
        <p:spPr>
          <a:xfrm>
            <a:off x="9533467" y="4030133"/>
            <a:ext cx="366991" cy="457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橢圓 8"/>
          <p:cNvSpPr/>
          <p:nvPr/>
        </p:nvSpPr>
        <p:spPr>
          <a:xfrm>
            <a:off x="9533466" y="5686905"/>
            <a:ext cx="366991" cy="457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頁尾版面配置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4949952" y="1627632"/>
            <a:ext cx="743712" cy="737616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6809232" y="4167631"/>
            <a:ext cx="652272" cy="465329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9345105" y="2148840"/>
            <a:ext cx="743712" cy="737616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13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export net</a:t>
            </a:r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2153609"/>
                <a:ext cx="10058400" cy="3585036"/>
              </a:xfrm>
            </p:spPr>
            <p:txBody>
              <a:bodyPr vert="horz" lIns="0" tIns="45720" rIns="0" bIns="45720" rtlCol="0">
                <a:normAutofit/>
              </a:bodyPr>
              <a:lstStyle/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VGG-Face2 </a:t>
                </a: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[2]</a:t>
                </a:r>
                <a:endParaRPr lang="en-US" altLang="zh-TW" sz="2400" dirty="0" smtClean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Generator encoder</a:t>
                </a: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ap input face to feature space</a:t>
                </a:r>
              </a:p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4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Preserve </a:t>
                </a:r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identity</a:t>
                </a:r>
              </a:p>
              <a:p>
                <a:pPr marL="580608" lvl="1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TW" sz="22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enalize </a:t>
                </a:r>
                <a:r>
                  <a:rPr lang="en-US" altLang="zh-TW" sz="22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feature distance between normalized </a:t>
                </a:r>
                <a:r>
                  <a:rPr lang="en-US" altLang="zh-TW" sz="22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</a:t>
                </a:r>
                <a:r>
                  <a:rPr lang="en-US" altLang="zh-TW" sz="22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 face</a:t>
                </a:r>
              </a:p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pt-BR" altLang="zh-TW" sz="24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TW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</m:t>
                        </m:r>
                        <m:r>
                          <a:rPr lang="en-US" altLang="zh-TW" sz="2400" b="0" i="1" baseline="-2500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𝑒𝑛𝑐</m:t>
                        </m:r>
                        <m:r>
                          <a:rPr lang="en-US" altLang="zh-TW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: </m:t>
                        </m:r>
                        <m:r>
                          <a:rPr lang="pt-BR" altLang="zh-TW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TW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𝐻</m:t>
                        </m:r>
                        <m:r>
                          <a:rPr lang="en-US" altLang="zh-TW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altLang="zh-TW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𝑊</m:t>
                        </m:r>
                        <m:r>
                          <a:rPr lang="en-US" altLang="zh-TW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altLang="zh-TW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sup>
                    </m:sSup>
                    <m:r>
                      <m:rPr>
                        <m:nor/>
                      </m:rPr>
                      <a:rPr lang="pt-BR" altLang="zh-TW" sz="24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→</m:t>
                    </m:r>
                    <m:sSup>
                      <m:sSupPr>
                        <m:ctrlPr>
                          <a:rPr lang="pt-BR" altLang="zh-TW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pt-BR" altLang="zh-TW" sz="2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TW" sz="2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𝐷</m:t>
                        </m:r>
                      </m:sup>
                    </m:sSup>
                  </m:oMath>
                </a14:m>
                <a:r>
                  <a:rPr lang="en-US" altLang="zh-TW" sz="24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-- produce identity features</a:t>
                </a:r>
              </a:p>
              <a:p>
                <a:pPr marL="288000" indent="-28800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endParaRPr lang="en-US" altLang="zh-TW" sz="2400" dirty="0" smtClean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2153609"/>
                <a:ext cx="10058400" cy="3585036"/>
              </a:xfrm>
              <a:blipFill rotWithShape="0">
                <a:blip r:embed="rId3"/>
                <a:stretch>
                  <a:fillRect l="-1697" t="-136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A8DD-161A-4E6A-A868-D63B0A71685E}" type="datetime1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D370-E555-49CE-9B0F-08382B162A36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Unsupervised Face Normalization with Extreme Pose and Expression in the Wild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470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顧">
  <a:themeElements>
    <a:clrScheme name="自訂 2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848EBA"/>
      </a:accent1>
      <a:accent2>
        <a:srgbClr val="435A89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訂 2">
    <a:dk1>
      <a:sysClr val="windowText" lastClr="000000"/>
    </a:dk1>
    <a:lt1>
      <a:sysClr val="window" lastClr="FFFFFF"/>
    </a:lt1>
    <a:dk2>
      <a:srgbClr val="000000"/>
    </a:dk2>
    <a:lt2>
      <a:srgbClr val="F8F8F8"/>
    </a:lt2>
    <a:accent1>
      <a:srgbClr val="848EBA"/>
    </a:accent1>
    <a:accent2>
      <a:srgbClr val="435A89"/>
    </a:accent2>
    <a:accent3>
      <a:srgbClr val="969696"/>
    </a:accent3>
    <a:accent4>
      <a:srgbClr val="808080"/>
    </a:accent4>
    <a:accent5>
      <a:srgbClr val="5F5F5F"/>
    </a:accent5>
    <a:accent6>
      <a:srgbClr val="4D4D4D"/>
    </a:accent6>
    <a:hlink>
      <a:srgbClr val="5F5F5F"/>
    </a:hlink>
    <a:folHlink>
      <a:srgbClr val="919191"/>
    </a:folHlink>
  </a:clrScheme>
</a:themeOverride>
</file>

<file path=ppt/theme/themeOverride2.xml><?xml version="1.0" encoding="utf-8"?>
<a:themeOverride xmlns:a="http://schemas.openxmlformats.org/drawingml/2006/main">
  <a:clrScheme name="自訂 2">
    <a:dk1>
      <a:sysClr val="windowText" lastClr="000000"/>
    </a:dk1>
    <a:lt1>
      <a:sysClr val="window" lastClr="FFFFFF"/>
    </a:lt1>
    <a:dk2>
      <a:srgbClr val="000000"/>
    </a:dk2>
    <a:lt2>
      <a:srgbClr val="F8F8F8"/>
    </a:lt2>
    <a:accent1>
      <a:srgbClr val="848EBA"/>
    </a:accent1>
    <a:accent2>
      <a:srgbClr val="435A89"/>
    </a:accent2>
    <a:accent3>
      <a:srgbClr val="969696"/>
    </a:accent3>
    <a:accent4>
      <a:srgbClr val="808080"/>
    </a:accent4>
    <a:accent5>
      <a:srgbClr val="5F5F5F"/>
    </a:accent5>
    <a:accent6>
      <a:srgbClr val="4D4D4D"/>
    </a:accent6>
    <a:hlink>
      <a:srgbClr val="5F5F5F"/>
    </a:hlink>
    <a:folHlink>
      <a:srgbClr val="91919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3284</TotalTime>
  <Words>2364</Words>
  <Application>Microsoft Office PowerPoint</Application>
  <PresentationFormat>寬螢幕</PresentationFormat>
  <Paragraphs>316</Paragraphs>
  <Slides>19</Slides>
  <Notes>16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8" baseType="lpstr">
      <vt:lpstr>新細明體</vt:lpstr>
      <vt:lpstr>Arial</vt:lpstr>
      <vt:lpstr>Calibri</vt:lpstr>
      <vt:lpstr>Calibri Light</vt:lpstr>
      <vt:lpstr>Cambria Math</vt:lpstr>
      <vt:lpstr>Tahoma</vt:lpstr>
      <vt:lpstr>Times New Roman</vt:lpstr>
      <vt:lpstr>Wingdings</vt:lpstr>
      <vt:lpstr>回顧</vt:lpstr>
      <vt:lpstr>Unsupervised Face Normalization with Extreme Pose and Expression in the Wild</vt:lpstr>
      <vt:lpstr>Introduction</vt:lpstr>
      <vt:lpstr>Face Normalization Model (FNM): </vt:lpstr>
      <vt:lpstr>Modification</vt:lpstr>
      <vt:lpstr>Related works</vt:lpstr>
      <vt:lpstr>TP-GAN[6]</vt:lpstr>
      <vt:lpstr>Proposed method</vt:lpstr>
      <vt:lpstr>Proposed method</vt:lpstr>
      <vt:lpstr>Face export net</vt:lpstr>
      <vt:lpstr>Generator</vt:lpstr>
      <vt:lpstr>Face attention discriminators</vt:lpstr>
      <vt:lpstr>Loss function</vt:lpstr>
      <vt:lpstr>Experimental settings</vt:lpstr>
      <vt:lpstr>Qualitative results</vt:lpstr>
      <vt:lpstr>Qualitative results</vt:lpstr>
      <vt:lpstr>Quantitative results</vt:lpstr>
      <vt:lpstr>Ablation study</vt:lpstr>
      <vt:lpstr>Conclusions</vt:lpstr>
      <vt:lpstr>Thanks for listening!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育如 顧</dc:creator>
  <cp:lastModifiedBy>育如 顧</cp:lastModifiedBy>
  <cp:revision>109</cp:revision>
  <dcterms:created xsi:type="dcterms:W3CDTF">2019-10-06T13:03:41Z</dcterms:created>
  <dcterms:modified xsi:type="dcterms:W3CDTF">2019-10-19T18:07:09Z</dcterms:modified>
</cp:coreProperties>
</file>

<file path=docProps/thumbnail.jpeg>
</file>